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7"/>
  </p:notesMasterIdLst>
  <p:sldIdLst>
    <p:sldId id="256" r:id="rId3"/>
    <p:sldId id="283" r:id="rId4"/>
    <p:sldId id="284" r:id="rId5"/>
    <p:sldId id="286" r:id="rId6"/>
    <p:sldId id="287" r:id="rId7"/>
    <p:sldId id="288" r:id="rId8"/>
    <p:sldId id="306" r:id="rId9"/>
    <p:sldId id="318" r:id="rId10"/>
    <p:sldId id="290" r:id="rId11"/>
    <p:sldId id="291" r:id="rId12"/>
    <p:sldId id="293" r:id="rId13"/>
    <p:sldId id="294" r:id="rId14"/>
    <p:sldId id="296" r:id="rId15"/>
    <p:sldId id="295" r:id="rId16"/>
    <p:sldId id="297" r:id="rId17"/>
    <p:sldId id="301" r:id="rId18"/>
    <p:sldId id="298" r:id="rId19"/>
    <p:sldId id="299" r:id="rId20"/>
    <p:sldId id="302" r:id="rId21"/>
    <p:sldId id="303" r:id="rId22"/>
    <p:sldId id="304" r:id="rId23"/>
    <p:sldId id="305" r:id="rId24"/>
    <p:sldId id="307" r:id="rId25"/>
    <p:sldId id="311" r:id="rId26"/>
    <p:sldId id="312" r:id="rId27"/>
    <p:sldId id="313" r:id="rId28"/>
    <p:sldId id="317" r:id="rId29"/>
    <p:sldId id="314" r:id="rId30"/>
    <p:sldId id="319" r:id="rId31"/>
    <p:sldId id="316" r:id="rId32"/>
    <p:sldId id="308" r:id="rId33"/>
    <p:sldId id="309" r:id="rId34"/>
    <p:sldId id="320" r:id="rId35"/>
    <p:sldId id="31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89443" autoAdjust="0"/>
  </p:normalViewPr>
  <p:slideViewPr>
    <p:cSldViewPr snapToGrid="0">
      <p:cViewPr varScale="1">
        <p:scale>
          <a:sx n="108" d="100"/>
          <a:sy n="108" d="100"/>
        </p:scale>
        <p:origin x="56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25600-B91E-B743-883A-418D5269F437}" type="doc">
      <dgm:prSet loTypeId="urn:microsoft.com/office/officeart/2005/8/layout/radial4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9D840-FC66-9B4A-B839-762BE265E3D7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Future</a:t>
          </a:r>
        </a:p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Scope</a:t>
          </a:r>
        </a:p>
      </dgm:t>
    </dgm:pt>
    <dgm:pt modelId="{AFFDBF76-4A3F-6840-9675-9365FF657436}" type="parTrans" cxnId="{E82A0FC9-BD7F-7F43-9445-A91D57C84557}">
      <dgm:prSet/>
      <dgm:spPr/>
      <dgm:t>
        <a:bodyPr/>
        <a:lstStyle/>
        <a:p>
          <a:endParaRPr lang="en-US"/>
        </a:p>
      </dgm:t>
    </dgm:pt>
    <dgm:pt modelId="{FAD5CBCF-C281-7F43-BDC3-529DEA07F04A}" type="sibTrans" cxnId="{E82A0FC9-BD7F-7F43-9445-A91D57C84557}">
      <dgm:prSet/>
      <dgm:spPr/>
      <dgm:t>
        <a:bodyPr/>
        <a:lstStyle/>
        <a:p>
          <a:endParaRPr lang="en-US"/>
        </a:p>
      </dgm:t>
    </dgm:pt>
    <dgm:pt modelId="{13D187EB-AF05-1C44-B6F6-446E88E7C3AC}">
      <dgm:prSet phldrT="[Text]" custT="1"/>
      <dgm:spPr/>
      <dgm:t>
        <a:bodyPr/>
        <a:lstStyle/>
        <a:p>
          <a:r>
            <a:rPr lang="en-US" sz="1400" dirty="0">
              <a:latin typeface="Times New Roman" charset="0"/>
              <a:ea typeface="Times New Roman" charset="0"/>
              <a:cs typeface="Times New Roman" charset="0"/>
            </a:rPr>
            <a:t>Implement PID controller in hardware. </a:t>
          </a:r>
        </a:p>
      </dgm:t>
    </dgm:pt>
    <dgm:pt modelId="{84FB5CCF-195D-0C4D-AA7D-A3078473E561}" type="parTrans" cxnId="{44F03EE5-5760-2D41-93FD-D05506C542A2}">
      <dgm:prSet/>
      <dgm:spPr/>
      <dgm:t>
        <a:bodyPr/>
        <a:lstStyle/>
        <a:p>
          <a:endParaRPr lang="en-US"/>
        </a:p>
      </dgm:t>
    </dgm:pt>
    <dgm:pt modelId="{37017D5D-7AF0-4040-813F-E2D87D4B60D5}" type="sibTrans" cxnId="{44F03EE5-5760-2D41-93FD-D05506C542A2}">
      <dgm:prSet/>
      <dgm:spPr/>
      <dgm:t>
        <a:bodyPr/>
        <a:lstStyle/>
        <a:p>
          <a:endParaRPr lang="en-US"/>
        </a:p>
      </dgm:t>
    </dgm:pt>
    <dgm:pt modelId="{4BDDCFDD-0736-784D-BBF0-E230DF976282}">
      <dgm:prSet phldrT="[Text]" custT="1"/>
      <dgm:spPr/>
      <dgm:t>
        <a:bodyPr/>
        <a:lstStyle/>
        <a:p>
          <a:r>
            <a:rPr lang="en-US" sz="1400" dirty="0">
              <a:latin typeface="Times New Roman" charset="0"/>
              <a:ea typeface="Times New Roman" charset="0"/>
              <a:cs typeface="Times New Roman" charset="0"/>
            </a:rPr>
            <a:t>Extend ML algorithms for online autotuning of controllers.</a:t>
          </a:r>
        </a:p>
      </dgm:t>
    </dgm:pt>
    <dgm:pt modelId="{2AA03895-07D3-1A41-8E76-FB9C70E2D990}" type="parTrans" cxnId="{7319B51A-AD32-4443-B92E-F4021F56A1DD}">
      <dgm:prSet/>
      <dgm:spPr/>
      <dgm:t>
        <a:bodyPr/>
        <a:lstStyle/>
        <a:p>
          <a:endParaRPr lang="en-US"/>
        </a:p>
      </dgm:t>
    </dgm:pt>
    <dgm:pt modelId="{97922614-744F-2347-96A2-93B1EA3FA73A}" type="sibTrans" cxnId="{7319B51A-AD32-4443-B92E-F4021F56A1DD}">
      <dgm:prSet/>
      <dgm:spPr/>
      <dgm:t>
        <a:bodyPr/>
        <a:lstStyle/>
        <a:p>
          <a:endParaRPr lang="en-US"/>
        </a:p>
      </dgm:t>
    </dgm:pt>
    <dgm:pt modelId="{9C6E880A-888F-9140-BEA0-7D8B13555360}" type="pres">
      <dgm:prSet presAssocID="{1F825600-B91E-B743-883A-418D5269F43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7E3D030-7734-0448-ABFB-5E56E192F241}" type="pres">
      <dgm:prSet presAssocID="{23F9D840-FC66-9B4A-B839-762BE265E3D7}" presName="centerShape" presStyleLbl="node0" presStyleIdx="0" presStyleCnt="1" custScaleX="77742" custScaleY="74662" custLinFactNeighborX="-1181" custLinFactNeighborY="5731"/>
      <dgm:spPr/>
    </dgm:pt>
    <dgm:pt modelId="{8CF712A7-B29B-CF44-A752-131F99785DDF}" type="pres">
      <dgm:prSet presAssocID="{84FB5CCF-195D-0C4D-AA7D-A3078473E561}" presName="parTrans" presStyleLbl="bgSibTrans2D1" presStyleIdx="0" presStyleCnt="2" custAng="11127486" custScaleX="39106" custScaleY="83163" custLinFactNeighborX="28743" custLinFactNeighborY="66429"/>
      <dgm:spPr/>
    </dgm:pt>
    <dgm:pt modelId="{1EF74AE7-D8C8-9448-8956-19841CC901A7}" type="pres">
      <dgm:prSet presAssocID="{13D187EB-AF05-1C44-B6F6-446E88E7C3AC}" presName="node" presStyleLbl="node1" presStyleIdx="0" presStyleCnt="2" custScaleX="121207" custScaleY="86027" custRadScaleRad="111497" custRadScaleInc="-5729">
        <dgm:presLayoutVars>
          <dgm:bulletEnabled val="1"/>
        </dgm:presLayoutVars>
      </dgm:prSet>
      <dgm:spPr/>
    </dgm:pt>
    <dgm:pt modelId="{9335B2EE-4504-404C-A7D5-1508036060F3}" type="pres">
      <dgm:prSet presAssocID="{2AA03895-07D3-1A41-8E76-FB9C70E2D990}" presName="parTrans" presStyleLbl="bgSibTrans2D1" presStyleIdx="1" presStyleCnt="2" custAng="4642952" custFlipHor="1" custScaleX="37130" custScaleY="85276" custLinFactNeighborX="-32757" custLinFactNeighborY="55776"/>
      <dgm:spPr/>
    </dgm:pt>
    <dgm:pt modelId="{2A827E9B-26B8-D84D-A757-1B7C9E4365C0}" type="pres">
      <dgm:prSet presAssocID="{4BDDCFDD-0736-784D-BBF0-E230DF976282}" presName="node" presStyleLbl="node1" presStyleIdx="1" presStyleCnt="2" custScaleX="127265" custScaleY="86875" custRadScaleRad="107034" custRadScaleInc="3979">
        <dgm:presLayoutVars>
          <dgm:bulletEnabled val="1"/>
        </dgm:presLayoutVars>
      </dgm:prSet>
      <dgm:spPr/>
    </dgm:pt>
  </dgm:ptLst>
  <dgm:cxnLst>
    <dgm:cxn modelId="{7319B51A-AD32-4443-B92E-F4021F56A1DD}" srcId="{23F9D840-FC66-9B4A-B839-762BE265E3D7}" destId="{4BDDCFDD-0736-784D-BBF0-E230DF976282}" srcOrd="1" destOrd="0" parTransId="{2AA03895-07D3-1A41-8E76-FB9C70E2D990}" sibTransId="{97922614-744F-2347-96A2-93B1EA3FA73A}"/>
    <dgm:cxn modelId="{1A5F0666-2CDA-824F-82F2-AF4155252B58}" type="presOf" srcId="{84FB5CCF-195D-0C4D-AA7D-A3078473E561}" destId="{8CF712A7-B29B-CF44-A752-131F99785DDF}" srcOrd="0" destOrd="0" presId="urn:microsoft.com/office/officeart/2005/8/layout/radial4"/>
    <dgm:cxn modelId="{A242FB48-4297-1642-A72B-699E9A588091}" type="presOf" srcId="{2AA03895-07D3-1A41-8E76-FB9C70E2D990}" destId="{9335B2EE-4504-404C-A7D5-1508036060F3}" srcOrd="0" destOrd="0" presId="urn:microsoft.com/office/officeart/2005/8/layout/radial4"/>
    <dgm:cxn modelId="{72B98F78-1B51-BD4C-9E9B-120DBED8C937}" type="presOf" srcId="{1F825600-B91E-B743-883A-418D5269F437}" destId="{9C6E880A-888F-9140-BEA0-7D8B13555360}" srcOrd="0" destOrd="0" presId="urn:microsoft.com/office/officeart/2005/8/layout/radial4"/>
    <dgm:cxn modelId="{DCDFCF85-7B39-014C-B39F-198CD4015026}" type="presOf" srcId="{13D187EB-AF05-1C44-B6F6-446E88E7C3AC}" destId="{1EF74AE7-D8C8-9448-8956-19841CC901A7}" srcOrd="0" destOrd="0" presId="urn:microsoft.com/office/officeart/2005/8/layout/radial4"/>
    <dgm:cxn modelId="{E82A0FC9-BD7F-7F43-9445-A91D57C84557}" srcId="{1F825600-B91E-B743-883A-418D5269F437}" destId="{23F9D840-FC66-9B4A-B839-762BE265E3D7}" srcOrd="0" destOrd="0" parTransId="{AFFDBF76-4A3F-6840-9675-9365FF657436}" sibTransId="{FAD5CBCF-C281-7F43-BDC3-529DEA07F04A}"/>
    <dgm:cxn modelId="{414E4BDA-008A-BE4E-87BC-AFAF231E181F}" type="presOf" srcId="{23F9D840-FC66-9B4A-B839-762BE265E3D7}" destId="{A7E3D030-7734-0448-ABFB-5E56E192F241}" srcOrd="0" destOrd="0" presId="urn:microsoft.com/office/officeart/2005/8/layout/radial4"/>
    <dgm:cxn modelId="{44F03EE5-5760-2D41-93FD-D05506C542A2}" srcId="{23F9D840-FC66-9B4A-B839-762BE265E3D7}" destId="{13D187EB-AF05-1C44-B6F6-446E88E7C3AC}" srcOrd="0" destOrd="0" parTransId="{84FB5CCF-195D-0C4D-AA7D-A3078473E561}" sibTransId="{37017D5D-7AF0-4040-813F-E2D87D4B60D5}"/>
    <dgm:cxn modelId="{38AAE8FE-40FE-1D47-A106-9827300BB9BD}" type="presOf" srcId="{4BDDCFDD-0736-784D-BBF0-E230DF976282}" destId="{2A827E9B-26B8-D84D-A757-1B7C9E4365C0}" srcOrd="0" destOrd="0" presId="urn:microsoft.com/office/officeart/2005/8/layout/radial4"/>
    <dgm:cxn modelId="{3897BC37-2C4B-DA4C-847D-8590882EF734}" type="presParOf" srcId="{9C6E880A-888F-9140-BEA0-7D8B13555360}" destId="{A7E3D030-7734-0448-ABFB-5E56E192F241}" srcOrd="0" destOrd="0" presId="urn:microsoft.com/office/officeart/2005/8/layout/radial4"/>
    <dgm:cxn modelId="{B4524106-11D0-A549-9777-27E7D1359D1C}" type="presParOf" srcId="{9C6E880A-888F-9140-BEA0-7D8B13555360}" destId="{8CF712A7-B29B-CF44-A752-131F99785DDF}" srcOrd="1" destOrd="0" presId="urn:microsoft.com/office/officeart/2005/8/layout/radial4"/>
    <dgm:cxn modelId="{55AFE763-29E5-2146-A7F6-19CAD800287B}" type="presParOf" srcId="{9C6E880A-888F-9140-BEA0-7D8B13555360}" destId="{1EF74AE7-D8C8-9448-8956-19841CC901A7}" srcOrd="2" destOrd="0" presId="urn:microsoft.com/office/officeart/2005/8/layout/radial4"/>
    <dgm:cxn modelId="{D53711D9-0FFD-8741-904A-2AFF90976F4C}" type="presParOf" srcId="{9C6E880A-888F-9140-BEA0-7D8B13555360}" destId="{9335B2EE-4504-404C-A7D5-1508036060F3}" srcOrd="3" destOrd="0" presId="urn:microsoft.com/office/officeart/2005/8/layout/radial4"/>
    <dgm:cxn modelId="{7D7B5E34-6A7D-7249-9F9D-EA38C06B7ACC}" type="presParOf" srcId="{9C6E880A-888F-9140-BEA0-7D8B13555360}" destId="{2A827E9B-26B8-D84D-A757-1B7C9E4365C0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3D030-7734-0448-ABFB-5E56E192F241}">
      <dsp:nvSpPr>
        <dsp:cNvPr id="0" name=""/>
        <dsp:cNvSpPr/>
      </dsp:nvSpPr>
      <dsp:spPr>
        <a:xfrm>
          <a:off x="2988132" y="1867920"/>
          <a:ext cx="1636464" cy="15716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Scope</a:t>
          </a:r>
        </a:p>
      </dsp:txBody>
      <dsp:txXfrm>
        <a:off x="3227787" y="2098080"/>
        <a:ext cx="1157154" cy="1111310"/>
      </dsp:txXfrm>
    </dsp:sp>
    <dsp:sp modelId="{8CF712A7-B29B-CF44-A752-131F99785DDF}">
      <dsp:nvSpPr>
        <dsp:cNvPr id="0" name=""/>
        <dsp:cNvSpPr/>
      </dsp:nvSpPr>
      <dsp:spPr>
        <a:xfrm rot="2340463">
          <a:off x="2319841" y="1684288"/>
          <a:ext cx="851873" cy="4989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F74AE7-D8C8-9448-8956-19841CC901A7}">
      <dsp:nvSpPr>
        <dsp:cNvPr id="0" name=""/>
        <dsp:cNvSpPr/>
      </dsp:nvSpPr>
      <dsp:spPr>
        <a:xfrm>
          <a:off x="0" y="245146"/>
          <a:ext cx="2423829" cy="1376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charset="0"/>
              <a:ea typeface="Times New Roman" charset="0"/>
              <a:cs typeface="Times New Roman" charset="0"/>
            </a:rPr>
            <a:t>Implement PID controller in hardware. </a:t>
          </a:r>
        </a:p>
      </dsp:txBody>
      <dsp:txXfrm>
        <a:off x="40309" y="285455"/>
        <a:ext cx="2343211" cy="1295637"/>
      </dsp:txXfrm>
    </dsp:sp>
    <dsp:sp modelId="{9335B2EE-4504-404C-A7D5-1508036060F3}">
      <dsp:nvSpPr>
        <dsp:cNvPr id="0" name=""/>
        <dsp:cNvSpPr/>
      </dsp:nvSpPr>
      <dsp:spPr>
        <a:xfrm rot="18980421" flipH="1">
          <a:off x="4371561" y="1608573"/>
          <a:ext cx="809334" cy="5115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827E9B-26B8-D84D-A757-1B7C9E4365C0}">
      <dsp:nvSpPr>
        <dsp:cNvPr id="0" name=""/>
        <dsp:cNvSpPr/>
      </dsp:nvSpPr>
      <dsp:spPr>
        <a:xfrm>
          <a:off x="5124234" y="229775"/>
          <a:ext cx="2544973" cy="13898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charset="0"/>
              <a:ea typeface="Times New Roman" charset="0"/>
              <a:cs typeface="Times New Roman" charset="0"/>
            </a:rPr>
            <a:t>Extend ML algorithms for online autotuning of controllers.</a:t>
          </a:r>
        </a:p>
      </dsp:txBody>
      <dsp:txXfrm>
        <a:off x="5164940" y="270481"/>
        <a:ext cx="2463561" cy="1308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0d77ab29e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90d77ab29e_3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90d77ab29e_3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31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12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893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110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438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506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88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48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56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317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679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579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320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6839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97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896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07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952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37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140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450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675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970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319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80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244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44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29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08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32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5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27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7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3703320" cy="301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320" cy="24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4"/>
          </p:nvPr>
        </p:nvSpPr>
        <p:spPr>
          <a:xfrm>
            <a:off x="4663440" y="1936751"/>
            <a:ext cx="3703320" cy="24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11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>
            <a:spLocks noGrp="1"/>
          </p:cNvSpPr>
          <p:nvPr>
            <p:ph type="pic" idx="2"/>
          </p:nvPr>
        </p:nvSpPr>
        <p:spPr>
          <a:xfrm>
            <a:off x="11" y="0"/>
            <a:ext cx="9143989" cy="3686307"/>
          </a:xfrm>
          <a:prstGeom prst="rect">
            <a:avLst/>
          </a:prstGeom>
          <a:solidFill>
            <a:srgbClr val="B2DDF2"/>
          </a:solidFill>
          <a:ln>
            <a:noFill/>
          </a:ln>
        </p:spPr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 rot="5400000">
            <a:off x="5369551" y="1483351"/>
            <a:ext cx="43199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 rot="5400000">
            <a:off x="1369051" y="-431174"/>
            <a:ext cx="4319924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-43868" y="2571750"/>
            <a:ext cx="9231736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endParaRPr lang="en-US" sz="1100" dirty="0"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algn="ctr"/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M.Tech Thesis Presentation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1200" y="224300"/>
            <a:ext cx="9186668" cy="93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13000"/>
                    </a:prstClr>
                  </a:outerShdw>
                </a:effectLst>
              </a:rPr>
              <a:t>Hardware Implementation of Relay Control with Enhanced Autotune Identification Using Machine Learning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endParaRPr lang="en-US" sz="400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dt" idx="10"/>
          </p:nvPr>
        </p:nvSpPr>
        <p:spPr>
          <a:xfrm>
            <a:off x="621172" y="4820300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ftr" idx="11"/>
          </p:nvPr>
        </p:nvSpPr>
        <p:spPr>
          <a:xfrm>
            <a:off x="2763449" y="4862110"/>
            <a:ext cx="3613704" cy="41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7595725" y="4728680"/>
            <a:ext cx="1009208" cy="41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</a:t>
            </a:fld>
            <a:endParaRPr sz="1600" dirty="0"/>
          </a:p>
        </p:txBody>
      </p:sp>
      <p:cxnSp>
        <p:nvCxnSpPr>
          <p:cNvPr id="152" name="Google Shape;152;p25"/>
          <p:cNvCxnSpPr>
            <a:cxnSpLocks/>
          </p:cNvCxnSpPr>
          <p:nvPr/>
        </p:nvCxnSpPr>
        <p:spPr>
          <a:xfrm flipV="1">
            <a:off x="-43868" y="1150830"/>
            <a:ext cx="9100131" cy="1052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53" name="Google Shape;153;p25"/>
          <p:cNvCxnSpPr/>
          <p:nvPr/>
        </p:nvCxnSpPr>
        <p:spPr>
          <a:xfrm>
            <a:off x="-65803" y="99197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54" name="Google Shape;154;p25"/>
          <p:cNvCxnSpPr/>
          <p:nvPr/>
        </p:nvCxnSpPr>
        <p:spPr>
          <a:xfrm rot="10800000" flipH="1">
            <a:off x="-76427" y="3568708"/>
            <a:ext cx="9144000" cy="41758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" name="Google Shape;155;p25" descr="Home | Mechanical Department | IIT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1604" y="1353578"/>
            <a:ext cx="1649185" cy="16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BF42B-2164-CCAA-CEE3-4CA6AE17D2D6}"/>
              </a:ext>
            </a:extLst>
          </p:cNvPr>
          <p:cNvSpPr txBox="1"/>
          <p:nvPr/>
        </p:nvSpPr>
        <p:spPr>
          <a:xfrm>
            <a:off x="-573372" y="3716321"/>
            <a:ext cx="417786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Thesis Supervisor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Somanath Majhi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A9C52-AA38-2AC2-045F-66006154A6BA}"/>
              </a:ext>
            </a:extLst>
          </p:cNvPr>
          <p:cNvSpPr txBox="1"/>
          <p:nvPr/>
        </p:nvSpPr>
        <p:spPr>
          <a:xfrm>
            <a:off x="6135188" y="3710889"/>
            <a:ext cx="2921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Manish Kumar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/>
              <p:nvPr/>
            </p:nvSpPr>
            <p:spPr>
              <a:xfrm>
                <a:off x="205564" y="1291365"/>
                <a:ext cx="8637436" cy="322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typical non-minimum phase stable transfer function model in process control is often assumed to be a stable time-delay process model with no zeros and single or multiple poles.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general expression for the transfer function model is given below:</a:t>
                </a:r>
              </a:p>
              <a:p>
                <a:pPr marL="0" indent="0">
                  <a:buNone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G(s)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𝐾𝑒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𝐷𝑠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I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where,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=1,2,3….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for sustained stable limit cycle output is:</a:t>
                </a:r>
              </a:p>
              <a:p>
                <a:pPr lvl="3"/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𝑁𝐺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where,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equivalent gain of the relay.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4" y="1291365"/>
                <a:ext cx="8637436" cy="3224088"/>
              </a:xfrm>
              <a:prstGeom prst="rect">
                <a:avLst/>
              </a:prstGeom>
              <a:blipFill>
                <a:blip r:embed="rId4"/>
                <a:stretch>
                  <a:fillRect l="-282" t="-567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2541206" y="75755"/>
            <a:ext cx="5522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dentification Technique 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4F9AC-A5DE-94D9-C97E-C2AF7E9051BD}"/>
                  </a:ext>
                </a:extLst>
              </p:cNvPr>
              <p:cNvSpPr txBox="1"/>
              <p:nvPr/>
            </p:nvSpPr>
            <p:spPr>
              <a:xfrm>
                <a:off x="1704108" y="4067926"/>
                <a:ext cx="773084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4F9AC-A5DE-94D9-C97E-C2AF7E90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8" y="4067926"/>
                <a:ext cx="773084" cy="618054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20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1789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/>
              <p:nvPr/>
            </p:nvSpPr>
            <p:spPr>
              <a:xfrm>
                <a:off x="633419" y="1284510"/>
                <a:ext cx="823976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Analytical expression of transfer function model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Analytical expressions of the transfer function model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=2    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9" y="1284510"/>
                <a:ext cx="8239767" cy="2308324"/>
              </a:xfrm>
              <a:prstGeom prst="rect">
                <a:avLst/>
              </a:prstGeom>
              <a:blipFill>
                <a:blip r:embed="rId4"/>
                <a:stretch>
                  <a:fillRect l="-296" t="-7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2778348" y="64699"/>
            <a:ext cx="516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dentification Technique 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/>
              <p:nvPr/>
            </p:nvSpPr>
            <p:spPr>
              <a:xfrm>
                <a:off x="4802235" y="1964319"/>
                <a:ext cx="2698495" cy="6475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35" y="1964319"/>
                <a:ext cx="2698495" cy="647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/>
              <p:nvPr/>
            </p:nvSpPr>
            <p:spPr>
              <a:xfrm>
                <a:off x="1509870" y="1703286"/>
                <a:ext cx="2588594" cy="11696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h𝐾</m:t>
                                          </m:r>
                                        </m:num>
                                        <m:den>
                                          <m: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70" y="1703286"/>
                <a:ext cx="2588594" cy="11696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/>
              <p:nvPr/>
            </p:nvSpPr>
            <p:spPr>
              <a:xfrm>
                <a:off x="1509870" y="3467839"/>
                <a:ext cx="2588594" cy="8411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𝐴𝑝</m:t>
                                      </m:r>
                                    </m:num>
                                    <m:den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70" y="3467839"/>
                <a:ext cx="2588594" cy="8411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/>
              <p:nvPr/>
            </p:nvSpPr>
            <p:spPr>
              <a:xfrm>
                <a:off x="4796592" y="3479998"/>
                <a:ext cx="2698495" cy="7986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1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  <m: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IN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B91A0-6733-3F6C-9817-1A44A63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592" y="3479998"/>
                <a:ext cx="2698495" cy="7986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16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00852" y="54476"/>
            <a:ext cx="470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4878" y="617874"/>
            <a:ext cx="7308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require a specific hardware circuit to showcase the behaviour of a dynamical systems for parameter identification.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is developed in three segments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51" y="2554330"/>
            <a:ext cx="7308573" cy="16398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607625" y="2945187"/>
            <a:ext cx="704880" cy="9095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2362998" y="2945187"/>
            <a:ext cx="1572897" cy="909568"/>
          </a:xfrm>
          <a:prstGeom prst="rect">
            <a:avLst/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986387" y="2953607"/>
            <a:ext cx="4017926" cy="901147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1607626" y="2661218"/>
            <a:ext cx="704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57596" y="2661218"/>
            <a:ext cx="111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72468" y="2661218"/>
            <a:ext cx="187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Circuit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907405" y="4245612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 Simulated circuit</a:t>
            </a:r>
          </a:p>
        </p:txBody>
      </p:sp>
    </p:spTree>
    <p:extLst>
      <p:ext uri="{BB962C8B-B14F-4D97-AF65-F5344CB8AC3E}">
        <p14:creationId xmlns:p14="http://schemas.microsoft.com/office/powerpoint/2010/main" val="279363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37364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142216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338959" y="1952869"/>
            <a:ext cx="2588594" cy="233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Relay is designed based on the fundamental principle of a comparator circuit that revolves around comparing a signal voltage at one input of the operational amplifier with a reference voltage.</a:t>
            </a: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6378658" y="1957380"/>
            <a:ext cx="2403421" cy="23391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endParaRPr lang="en-US" alt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hardware delay circuit using a voltage buffer amplifier configuration using an AD8031 rail-to-rail operational amplifier known for its high gain bandwidth of 80MHz.</a:t>
            </a: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3426107" y="1945620"/>
            <a:ext cx="2525375" cy="1815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model  developed that embodies the system dynamics and is constructed using resistors and capacitors by forming a low-pass filter circuit.</a:t>
            </a:r>
          </a:p>
          <a:p>
            <a:pPr algn="ctr"/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603232" y="1569236"/>
            <a:ext cx="1881551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3748018" y="1561463"/>
            <a:ext cx="18815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6639592" y="1569236"/>
            <a:ext cx="18815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783" y="37364"/>
            <a:ext cx="36904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IN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20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00852" y="54476"/>
            <a:ext cx="470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01180F4-ADBE-853C-42F6-3B670F4D04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84" y="1120395"/>
            <a:ext cx="3365398" cy="2727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0852" y="3990670"/>
            <a:ext cx="4843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Final hardware circuit implementation setup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6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/>
              <p:nvPr/>
            </p:nvSpPr>
            <p:spPr>
              <a:xfrm>
                <a:off x="603232" y="1291366"/>
                <a:ext cx="8239767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generate the real time data, dc voltage supply is provided to relay circuit op-amp, and negative feedback is given as input of relay circuit op-amp.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output from the relay circuit is a square wave signal as depicted in Figure 5.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Due to delay in the circuit, a low-frequency sustained oscillatory output signal is generated shown in Figure 6.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parameters of transfer function model delay(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time constant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are identified by using the analytical expression.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32" y="1291366"/>
                <a:ext cx="8239767" cy="2800767"/>
              </a:xfrm>
              <a:prstGeom prst="rect">
                <a:avLst/>
              </a:prstGeom>
              <a:blipFill>
                <a:blip r:embed="rId4"/>
                <a:stretch>
                  <a:fillRect l="-296" t="-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2345635" y="54476"/>
            <a:ext cx="59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Generation &amp; Analysis</a:t>
            </a:r>
          </a:p>
          <a:p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22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45635" y="54476"/>
            <a:ext cx="59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Generation &amp; Analysis</a:t>
            </a:r>
          </a:p>
          <a:p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3" y="1391716"/>
            <a:ext cx="3710322" cy="2349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80" y="1400716"/>
            <a:ext cx="3697098" cy="23009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9351" y="3957740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Hardware relay o/p signal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033333" y="3931441"/>
            <a:ext cx="2969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Hardware process o/p signal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30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65513" y="54476"/>
            <a:ext cx="55487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&amp; Analysis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61848" y="995610"/>
            <a:ext cx="551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 Dataset of FOPDT transfer function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C8EE-EB64-9D35-0D52-A5341FDCE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63" y="1351969"/>
            <a:ext cx="7330069" cy="32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15139" y="54476"/>
            <a:ext cx="42916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&amp; Analysis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5140" y="1091694"/>
            <a:ext cx="501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Dataset of SOPDT transfer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function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2434F-BDE2-8B17-9A65-0C2EE7985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6" y="1399471"/>
            <a:ext cx="7561448" cy="3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45635" y="54476"/>
            <a:ext cx="59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Generation &amp; Analysis</a:t>
            </a:r>
          </a:p>
          <a:p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3" y="1265105"/>
            <a:ext cx="2925986" cy="1918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74" y="2178246"/>
            <a:ext cx="3112889" cy="208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3" y="1269973"/>
            <a:ext cx="2900421" cy="1930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3032" y="3200479"/>
            <a:ext cx="21900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Relay height vs Delay </a:t>
            </a:r>
            <a:endParaRPr lang="en-IN" sz="1200" dirty="0"/>
          </a:p>
        </p:txBody>
      </p:sp>
      <p:sp>
        <p:nvSpPr>
          <p:cNvPr id="11" name="Rectangle 10"/>
          <p:cNvSpPr/>
          <p:nvPr/>
        </p:nvSpPr>
        <p:spPr>
          <a:xfrm>
            <a:off x="3526723" y="4259406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Amplitude vs Delay </a:t>
            </a:r>
            <a:endParaRPr lang="en-IN" sz="1200" dirty="0"/>
          </a:p>
        </p:txBody>
      </p:sp>
      <p:sp>
        <p:nvSpPr>
          <p:cNvPr id="12" name="Rectangle 11"/>
          <p:cNvSpPr/>
          <p:nvPr/>
        </p:nvSpPr>
        <p:spPr>
          <a:xfrm>
            <a:off x="6530176" y="3200478"/>
            <a:ext cx="2172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Time Period vs Delay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52409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sz="27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97038-32CF-7542-8CEB-8286E738E116}"/>
              </a:ext>
            </a:extLst>
          </p:cNvPr>
          <p:cNvSpPr txBox="1"/>
          <p:nvPr/>
        </p:nvSpPr>
        <p:spPr>
          <a:xfrm>
            <a:off x="1809344" y="2271577"/>
            <a:ext cx="524406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ardware 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5ED6D-FEE9-E63D-3511-12007450BC72}"/>
              </a:ext>
            </a:extLst>
          </p:cNvPr>
          <p:cNvSpPr txBox="1"/>
          <p:nvPr/>
        </p:nvSpPr>
        <p:spPr>
          <a:xfrm>
            <a:off x="1809344" y="1856577"/>
            <a:ext cx="52440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dentification Technique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A3C6E-957E-B059-2F03-B35A31B709D2}"/>
              </a:ext>
            </a:extLst>
          </p:cNvPr>
          <p:cNvSpPr txBox="1"/>
          <p:nvPr/>
        </p:nvSpPr>
        <p:spPr>
          <a:xfrm>
            <a:off x="1809344" y="1446577"/>
            <a:ext cx="524406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1809344" y="1045231"/>
            <a:ext cx="52440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iterature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E8FD2-6D83-3E06-0446-9984F7D9C45D}"/>
              </a:ext>
            </a:extLst>
          </p:cNvPr>
          <p:cNvSpPr txBox="1"/>
          <p:nvPr/>
        </p:nvSpPr>
        <p:spPr>
          <a:xfrm>
            <a:off x="1809344" y="2692874"/>
            <a:ext cx="52440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Generation &amp;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F5828-3377-B61C-7835-487381E4D042}"/>
              </a:ext>
            </a:extLst>
          </p:cNvPr>
          <p:cNvSpPr txBox="1"/>
          <p:nvPr/>
        </p:nvSpPr>
        <p:spPr>
          <a:xfrm>
            <a:off x="1809344" y="3106201"/>
            <a:ext cx="524406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Algorithms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2D9FE-E460-B47F-7AF8-399E274C310C}"/>
              </a:ext>
            </a:extLst>
          </p:cNvPr>
          <p:cNvSpPr txBox="1"/>
          <p:nvPr/>
        </p:nvSpPr>
        <p:spPr>
          <a:xfrm>
            <a:off x="1809344" y="644779"/>
            <a:ext cx="524406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D177B8-2608-0E2C-2CA4-FED78BFE2700}"/>
              </a:ext>
            </a:extLst>
          </p:cNvPr>
          <p:cNvSpPr txBox="1"/>
          <p:nvPr/>
        </p:nvSpPr>
        <p:spPr>
          <a:xfrm>
            <a:off x="1809344" y="3519528"/>
            <a:ext cx="52440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5254B-4832-6441-CCD6-C17D0D51B892}"/>
              </a:ext>
            </a:extLst>
          </p:cNvPr>
          <p:cNvSpPr txBox="1"/>
          <p:nvPr/>
        </p:nvSpPr>
        <p:spPr>
          <a:xfrm>
            <a:off x="1809344" y="3931667"/>
            <a:ext cx="524406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85FF-55A6-58CF-57B2-B7CBC4306079}"/>
              </a:ext>
            </a:extLst>
          </p:cNvPr>
          <p:cNvSpPr txBox="1"/>
          <p:nvPr/>
        </p:nvSpPr>
        <p:spPr>
          <a:xfrm>
            <a:off x="1809344" y="4343806"/>
            <a:ext cx="52440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45635" y="54476"/>
            <a:ext cx="59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Generation &amp; Analysis</a:t>
            </a:r>
          </a:p>
          <a:p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014" y="3149878"/>
            <a:ext cx="2614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Relay Height vs Time constant  </a:t>
            </a:r>
            <a:endParaRPr lang="en-IN" sz="1100" dirty="0"/>
          </a:p>
        </p:txBody>
      </p:sp>
      <p:sp>
        <p:nvSpPr>
          <p:cNvPr id="11" name="Rectangle 10"/>
          <p:cNvSpPr/>
          <p:nvPr/>
        </p:nvSpPr>
        <p:spPr>
          <a:xfrm>
            <a:off x="3327580" y="4350854"/>
            <a:ext cx="2504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 Amplitude vs Time constant  </a:t>
            </a:r>
            <a:endParaRPr lang="en-IN" sz="1100" dirty="0"/>
          </a:p>
        </p:txBody>
      </p:sp>
      <p:sp>
        <p:nvSpPr>
          <p:cNvPr id="12" name="Rectangle 11"/>
          <p:cNvSpPr/>
          <p:nvPr/>
        </p:nvSpPr>
        <p:spPr>
          <a:xfrm>
            <a:off x="6391071" y="3140475"/>
            <a:ext cx="25587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Time period vs Time constant  </a:t>
            </a:r>
            <a:endParaRPr lang="en-IN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B0481-AA03-3877-5341-063F8CF6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0" y="1390866"/>
            <a:ext cx="2932826" cy="1749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D7021-6807-C20E-1D9D-07B5C4595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515" y="2347060"/>
            <a:ext cx="3234341" cy="2003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2D1145-72C4-D0D0-9009-BB15ED463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322" y="1282271"/>
            <a:ext cx="3010678" cy="18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1351980" y="1233630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00671" y="54476"/>
            <a:ext cx="464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Algorithms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8330" y="1459017"/>
            <a:ext cx="2469862" cy="1014873"/>
            <a:chOff x="11081" y="318655"/>
            <a:chExt cx="3573702" cy="1211528"/>
          </a:xfrm>
        </p:grpSpPr>
        <p:sp>
          <p:nvSpPr>
            <p:cNvPr id="11" name="Chevron 10"/>
            <p:cNvSpPr/>
            <p:nvPr/>
          </p:nvSpPr>
          <p:spPr>
            <a:xfrm>
              <a:off x="11081" y="318655"/>
              <a:ext cx="3573702" cy="12115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 txBox="1"/>
            <p:nvPr/>
          </p:nvSpPr>
          <p:spPr>
            <a:xfrm>
              <a:off x="845387" y="318655"/>
              <a:ext cx="2221677" cy="1185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dirty="0"/>
                <a:t>Input Data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89274" y="1467857"/>
            <a:ext cx="2462684" cy="1014872"/>
            <a:chOff x="177690" y="344766"/>
            <a:chExt cx="3407093" cy="1185416"/>
          </a:xfrm>
        </p:grpSpPr>
        <p:sp>
          <p:nvSpPr>
            <p:cNvPr id="14" name="Chevron 13"/>
            <p:cNvSpPr/>
            <p:nvPr/>
          </p:nvSpPr>
          <p:spPr>
            <a:xfrm>
              <a:off x="177690" y="344766"/>
              <a:ext cx="3407093" cy="118541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4"/>
            <p:cNvSpPr txBox="1"/>
            <p:nvPr/>
          </p:nvSpPr>
          <p:spPr>
            <a:xfrm>
              <a:off x="948156" y="344766"/>
              <a:ext cx="2172084" cy="1081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dirty="0"/>
                <a:t>Identify Key Parameters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82080" y="1451493"/>
            <a:ext cx="2465493" cy="1029919"/>
            <a:chOff x="177690" y="344766"/>
            <a:chExt cx="3407093" cy="1185416"/>
          </a:xfrm>
        </p:grpSpPr>
        <p:sp>
          <p:nvSpPr>
            <p:cNvPr id="17" name="Chevron 16"/>
            <p:cNvSpPr/>
            <p:nvPr/>
          </p:nvSpPr>
          <p:spPr>
            <a:xfrm>
              <a:off x="177690" y="344766"/>
              <a:ext cx="3407093" cy="118541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/>
            <p:cNvSpPr txBox="1"/>
            <p:nvPr/>
          </p:nvSpPr>
          <p:spPr>
            <a:xfrm>
              <a:off x="989844" y="344766"/>
              <a:ext cx="2002230" cy="1185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dirty="0"/>
                <a:t>Predicting      Target Variable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2168847" y="1327661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518679" y="1459017"/>
            <a:ext cx="2409947" cy="1074776"/>
            <a:chOff x="-91487" y="344766"/>
            <a:chExt cx="3676270" cy="1185415"/>
          </a:xfrm>
        </p:grpSpPr>
        <p:sp>
          <p:nvSpPr>
            <p:cNvPr id="22" name="Chevron 21"/>
            <p:cNvSpPr/>
            <p:nvPr/>
          </p:nvSpPr>
          <p:spPr>
            <a:xfrm>
              <a:off x="-91487" y="344766"/>
              <a:ext cx="3676270" cy="112909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Chevron 4"/>
            <p:cNvSpPr txBox="1"/>
            <p:nvPr/>
          </p:nvSpPr>
          <p:spPr>
            <a:xfrm>
              <a:off x="770398" y="344766"/>
              <a:ext cx="2221678" cy="1185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dirty="0"/>
                <a:t>Training ML Model</a:t>
              </a:r>
            </a:p>
          </p:txBody>
        </p:sp>
      </p:grpSp>
      <p:sp>
        <p:nvSpPr>
          <p:cNvPr id="27" name="Up Arrow Callout 26">
            <a:extLst>
              <a:ext uri="{FF2B5EF4-FFF2-40B4-BE49-F238E27FC236}">
                <a16:creationId xmlns:a16="http://schemas.microsoft.com/office/drawing/2014/main" id="{C4812B1F-5308-EDC2-B49E-7E8D5B2379D4}"/>
              </a:ext>
            </a:extLst>
          </p:cNvPr>
          <p:cNvSpPr/>
          <p:nvPr/>
        </p:nvSpPr>
        <p:spPr>
          <a:xfrm>
            <a:off x="800575" y="2452016"/>
            <a:ext cx="1547542" cy="2133531"/>
          </a:xfrm>
          <a:prstGeom prst="upArrowCallout">
            <a:avLst>
              <a:gd name="adj1" fmla="val 13709"/>
              <a:gd name="adj2" fmla="val 17096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Primary data set generated from hardware</a:t>
            </a:r>
          </a:p>
        </p:txBody>
      </p:sp>
      <p:sp>
        <p:nvSpPr>
          <p:cNvPr id="28" name="Up Arrow Callout 27">
            <a:extLst>
              <a:ext uri="{FF2B5EF4-FFF2-40B4-BE49-F238E27FC236}">
                <a16:creationId xmlns:a16="http://schemas.microsoft.com/office/drawing/2014/main" id="{C4812B1F-5308-EDC2-B49E-7E8D5B2379D4}"/>
              </a:ext>
            </a:extLst>
          </p:cNvPr>
          <p:cNvSpPr/>
          <p:nvPr/>
        </p:nvSpPr>
        <p:spPr>
          <a:xfrm>
            <a:off x="2784660" y="2476284"/>
            <a:ext cx="1547542" cy="2109263"/>
          </a:xfrm>
          <a:prstGeom prst="upArrowCallout">
            <a:avLst>
              <a:gd name="adj1" fmla="val 13709"/>
              <a:gd name="adj2" fmla="val 17096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Relay height, Amplitude,</a:t>
            </a:r>
          </a:p>
          <a:p>
            <a:pPr algn="ctr"/>
            <a:r>
              <a:rPr lang="en-US" sz="1600" dirty="0">
                <a:ea typeface="+mn-lt"/>
                <a:cs typeface="+mn-lt"/>
              </a:rPr>
              <a:t>Time period</a:t>
            </a:r>
          </a:p>
        </p:txBody>
      </p:sp>
      <p:sp>
        <p:nvSpPr>
          <p:cNvPr id="29" name="Up Arrow Callout 28">
            <a:extLst>
              <a:ext uri="{FF2B5EF4-FFF2-40B4-BE49-F238E27FC236}">
                <a16:creationId xmlns:a16="http://schemas.microsoft.com/office/drawing/2014/main" id="{C4812B1F-5308-EDC2-B49E-7E8D5B2379D4}"/>
              </a:ext>
            </a:extLst>
          </p:cNvPr>
          <p:cNvSpPr/>
          <p:nvPr/>
        </p:nvSpPr>
        <p:spPr>
          <a:xfrm>
            <a:off x="4799701" y="2490253"/>
            <a:ext cx="1547542" cy="2109263"/>
          </a:xfrm>
          <a:prstGeom prst="upArrowCallout">
            <a:avLst>
              <a:gd name="adj1" fmla="val 13709"/>
              <a:gd name="adj2" fmla="val 17096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KNN,SVR,DT,RF,GBM,XG Boost</a:t>
            </a:r>
          </a:p>
        </p:txBody>
      </p:sp>
      <p:sp>
        <p:nvSpPr>
          <p:cNvPr id="30" name="Up Arrow Callout 29">
            <a:extLst>
              <a:ext uri="{FF2B5EF4-FFF2-40B4-BE49-F238E27FC236}">
                <a16:creationId xmlns:a16="http://schemas.microsoft.com/office/drawing/2014/main" id="{C4812B1F-5308-EDC2-B49E-7E8D5B2379D4}"/>
              </a:ext>
            </a:extLst>
          </p:cNvPr>
          <p:cNvSpPr/>
          <p:nvPr/>
        </p:nvSpPr>
        <p:spPr>
          <a:xfrm>
            <a:off x="6853433" y="2473890"/>
            <a:ext cx="1547542" cy="2109263"/>
          </a:xfrm>
          <a:prstGeom prst="upArrowCallout">
            <a:avLst>
              <a:gd name="adj1" fmla="val 13709"/>
              <a:gd name="adj2" fmla="val 17096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Delay , Time Constant</a:t>
            </a:r>
          </a:p>
        </p:txBody>
      </p:sp>
    </p:spTree>
    <p:extLst>
      <p:ext uri="{BB962C8B-B14F-4D97-AF65-F5344CB8AC3E}">
        <p14:creationId xmlns:p14="http://schemas.microsoft.com/office/powerpoint/2010/main" val="369282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5825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972BDD-4573-B6A4-388E-934B89A08C6B}"/>
              </a:ext>
            </a:extLst>
          </p:cNvPr>
          <p:cNvSpPr/>
          <p:nvPr/>
        </p:nvSpPr>
        <p:spPr>
          <a:xfrm>
            <a:off x="505228" y="1162009"/>
            <a:ext cx="1115288" cy="471019"/>
          </a:xfrm>
          <a:prstGeom prst="ellipse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6928"/>
            <a:r>
              <a:rPr lang="en-US" kern="1200" dirty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 Diagonal Corner Rectangle 4">
            <a:extLst>
              <a:ext uri="{FF2B5EF4-FFF2-40B4-BE49-F238E27FC236}">
                <a16:creationId xmlns:a16="http://schemas.microsoft.com/office/drawing/2014/main" id="{A4BFC304-AF16-0C1F-DE54-A05ADEDA6108}"/>
              </a:ext>
            </a:extLst>
          </p:cNvPr>
          <p:cNvSpPr/>
          <p:nvPr/>
        </p:nvSpPr>
        <p:spPr>
          <a:xfrm>
            <a:off x="467360" y="1684127"/>
            <a:ext cx="1191025" cy="373933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dirty="0">
                <a:solidFill>
                  <a:schemeClr val="bg1"/>
                </a:solidFill>
              </a:rPr>
              <a:t>I/p Data Set</a:t>
            </a:r>
          </a:p>
        </p:txBody>
      </p:sp>
      <p:sp>
        <p:nvSpPr>
          <p:cNvPr id="12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1506037" y="2139011"/>
            <a:ext cx="1718070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 Selection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2612814" y="2544014"/>
            <a:ext cx="1718070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 Data Set</a:t>
            </a:r>
          </a:p>
        </p:txBody>
      </p:sp>
      <p:sp>
        <p:nvSpPr>
          <p:cNvPr id="14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467360" y="2553928"/>
            <a:ext cx="1718070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 Set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467360" y="2969453"/>
            <a:ext cx="1718070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 Validation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Decision 8">
            <a:extLst>
              <a:ext uri="{FF2B5EF4-FFF2-40B4-BE49-F238E27FC236}">
                <a16:creationId xmlns:a16="http://schemas.microsoft.com/office/drawing/2014/main" id="{6A5ED27D-63E2-5EA4-471F-239AA2506994}"/>
              </a:ext>
            </a:extLst>
          </p:cNvPr>
          <p:cNvSpPr/>
          <p:nvPr/>
        </p:nvSpPr>
        <p:spPr>
          <a:xfrm>
            <a:off x="1968367" y="3332830"/>
            <a:ext cx="2048220" cy="1012111"/>
          </a:xfrm>
          <a:prstGeom prst="flowChartDecision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defTabSz="566928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Algorithms    Trained ?</a:t>
            </a:r>
          </a:p>
          <a:p>
            <a:pPr defTabSz="566928"/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        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Elbow Connector 4"/>
          <p:cNvCxnSpPr>
            <a:endCxn id="16" idx="1"/>
          </p:cNvCxnSpPr>
          <p:nvPr/>
        </p:nvCxnSpPr>
        <p:spPr>
          <a:xfrm>
            <a:off x="1354666" y="3281466"/>
            <a:ext cx="613701" cy="55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4723115" y="2911513"/>
            <a:ext cx="1718070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Trained function</a:t>
            </a:r>
          </a:p>
        </p:txBody>
      </p:sp>
      <p:cxnSp>
        <p:nvCxnSpPr>
          <p:cNvPr id="22" name="Elbow Connector 21"/>
          <p:cNvCxnSpPr>
            <a:stCxn id="16" idx="3"/>
            <a:endCxn id="23" idx="2"/>
          </p:cNvCxnSpPr>
          <p:nvPr/>
        </p:nvCxnSpPr>
        <p:spPr>
          <a:xfrm flipV="1">
            <a:off x="4016587" y="3073403"/>
            <a:ext cx="706528" cy="765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6064807" y="3292212"/>
            <a:ext cx="1494068" cy="454067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Model on Test Data</a:t>
            </a:r>
          </a:p>
        </p:txBody>
      </p:sp>
      <p:sp>
        <p:nvSpPr>
          <p:cNvPr id="31" name="Round Diagonal Corner Rectangle 5">
            <a:extLst>
              <a:ext uri="{FF2B5EF4-FFF2-40B4-BE49-F238E27FC236}">
                <a16:creationId xmlns:a16="http://schemas.microsoft.com/office/drawing/2014/main" id="{3AB16CFB-7CD7-D91E-C9C4-59B81277E1FB}"/>
              </a:ext>
            </a:extLst>
          </p:cNvPr>
          <p:cNvSpPr/>
          <p:nvPr/>
        </p:nvSpPr>
        <p:spPr>
          <a:xfrm>
            <a:off x="6974085" y="3818865"/>
            <a:ext cx="1605535" cy="323779"/>
          </a:xfrm>
          <a:prstGeom prst="round2Diag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66928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Predictive Result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972BDD-4573-B6A4-388E-934B89A08C6B}"/>
              </a:ext>
            </a:extLst>
          </p:cNvPr>
          <p:cNvSpPr/>
          <p:nvPr/>
        </p:nvSpPr>
        <p:spPr>
          <a:xfrm>
            <a:off x="7360776" y="4197515"/>
            <a:ext cx="947652" cy="471019"/>
          </a:xfrm>
          <a:prstGeom prst="ellipse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84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6928"/>
            <a:r>
              <a:rPr lang="en-US" kern="1200" dirty="0">
                <a:solidFill>
                  <a:schemeClr val="bg1"/>
                </a:solidFill>
              </a:rPr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12814" y="84919"/>
            <a:ext cx="39276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Algorithms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77806" y="730751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Flow Chart</a:t>
            </a:r>
          </a:p>
        </p:txBody>
      </p:sp>
      <p:cxnSp>
        <p:nvCxnSpPr>
          <p:cNvPr id="37" name="Elbow Connector 36"/>
          <p:cNvCxnSpPr>
            <a:stCxn id="16" idx="2"/>
          </p:cNvCxnSpPr>
          <p:nvPr/>
        </p:nvCxnSpPr>
        <p:spPr>
          <a:xfrm rot="5400000" flipH="1">
            <a:off x="894184" y="2246649"/>
            <a:ext cx="1639037" cy="2557548"/>
          </a:xfrm>
          <a:prstGeom prst="bentConnector4">
            <a:avLst>
              <a:gd name="adj1" fmla="val -13947"/>
              <a:gd name="adj2" fmla="val 111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47718" y="43099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923502" y="3494719"/>
            <a:ext cx="499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86523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82020-0108-923D-CA86-61556BC7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1979"/>
            <a:ext cx="4619324" cy="294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C041F-A442-A9A4-44CC-2B9F43F9F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167" y="1536934"/>
            <a:ext cx="4499989" cy="2975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E45EB-517A-B0F1-56FD-A0CB460B74AE}"/>
              </a:ext>
            </a:extLst>
          </p:cNvPr>
          <p:cNvSpPr txBox="1"/>
          <p:nvPr/>
        </p:nvSpPr>
        <p:spPr>
          <a:xfrm>
            <a:off x="1888770" y="722288"/>
            <a:ext cx="5538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R2 Score &amp; MSE of Time Constant for FOPDT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0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B6CD6-AEF2-A352-1748-AA4FB08D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2" y="1502735"/>
            <a:ext cx="4536027" cy="2940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62FAF-C499-44E9-4DF1-A788220FA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135" y="1502735"/>
            <a:ext cx="4694274" cy="3012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DE46F-BE33-7765-2B8A-3FA4922D0E7E}"/>
              </a:ext>
            </a:extLst>
          </p:cNvPr>
          <p:cNvSpPr txBox="1"/>
          <p:nvPr/>
        </p:nvSpPr>
        <p:spPr>
          <a:xfrm>
            <a:off x="2207172" y="799275"/>
            <a:ext cx="5486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R2 Score &amp; MSE of Delay for FOPDT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99E1E-9C2A-888E-0E54-32E672440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01" y="1454613"/>
            <a:ext cx="4527479" cy="31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D821F-DB94-8E9B-4551-CDE3A3D1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73" y="1498978"/>
            <a:ext cx="4315520" cy="3128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C85A1-30F6-6085-D971-42066E9E9684}"/>
              </a:ext>
            </a:extLst>
          </p:cNvPr>
          <p:cNvSpPr txBox="1"/>
          <p:nvPr/>
        </p:nvSpPr>
        <p:spPr>
          <a:xfrm>
            <a:off x="2096820" y="703462"/>
            <a:ext cx="555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R2 Score &amp; MSE of Time Constant for SOPDT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30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80CF2-66A2-0EE6-FBD7-EC1A71276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" y="1418691"/>
            <a:ext cx="4321392" cy="3058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59EB5-2E32-F1BF-0F0D-1E24E81E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881" y="1457833"/>
            <a:ext cx="4334233" cy="304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81B07-CE63-0540-91F6-1E1AD7B609B3}"/>
              </a:ext>
            </a:extLst>
          </p:cNvPr>
          <p:cNvSpPr txBox="1"/>
          <p:nvPr/>
        </p:nvSpPr>
        <p:spPr>
          <a:xfrm>
            <a:off x="2024547" y="713386"/>
            <a:ext cx="558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R2 Score &amp; MSE of Delay for SOPDT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84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C1BA7-F572-6439-16BB-02C6B39623AB}"/>
              </a:ext>
            </a:extLst>
          </p:cNvPr>
          <p:cNvSpPr txBox="1"/>
          <p:nvPr/>
        </p:nvSpPr>
        <p:spPr>
          <a:xfrm>
            <a:off x="1452979" y="646557"/>
            <a:ext cx="166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FDB80-D1B8-394E-4149-CC61F3357959}"/>
                  </a:ext>
                </a:extLst>
              </p:cNvPr>
              <p:cNvSpPr txBox="1"/>
              <p:nvPr/>
            </p:nvSpPr>
            <p:spPr>
              <a:xfrm>
                <a:off x="3117272" y="1547578"/>
                <a:ext cx="3525430" cy="559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0.001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FDB80-D1B8-394E-4149-CC61F335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2" y="1547578"/>
                <a:ext cx="3525430" cy="559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A5015-616C-940C-19B2-C4206A5FF872}"/>
                  </a:ext>
                </a:extLst>
              </p:cNvPr>
              <p:cNvSpPr txBox="1"/>
              <p:nvPr/>
            </p:nvSpPr>
            <p:spPr>
              <a:xfrm>
                <a:off x="2070702" y="2788884"/>
                <a:ext cx="4572000" cy="70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−1.017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18.879</m:t>
                              </m:r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A5015-616C-940C-19B2-C4206A5F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702" y="2788884"/>
                <a:ext cx="4572000" cy="704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79E82-5E4A-8567-F773-5CA97327B094}"/>
                  </a:ext>
                </a:extLst>
              </p:cNvPr>
              <p:cNvSpPr txBox="1"/>
              <p:nvPr/>
            </p:nvSpPr>
            <p:spPr>
              <a:xfrm>
                <a:off x="2088134" y="3990046"/>
                <a:ext cx="4572000" cy="687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2101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18.2042</m:t>
                              </m:r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79E82-5E4A-8567-F773-5CA97327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34" y="3990046"/>
                <a:ext cx="4572000" cy="687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39E637-0034-EEE6-D953-3CFB19B89E24}"/>
              </a:ext>
            </a:extLst>
          </p:cNvPr>
          <p:cNvSpPr txBox="1"/>
          <p:nvPr/>
        </p:nvSpPr>
        <p:spPr>
          <a:xfrm>
            <a:off x="1452979" y="1163898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- time system transfer function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BA887-9FD5-D9C6-E627-7AEB87714144}"/>
              </a:ext>
            </a:extLst>
          </p:cNvPr>
          <p:cNvSpPr txBox="1"/>
          <p:nvPr/>
        </p:nvSpPr>
        <p:spPr>
          <a:xfrm>
            <a:off x="1452979" y="2401615"/>
            <a:ext cx="6360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system identified as stable FOPDT using relay control system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FE7C28-4D96-8D2F-4E43-F42C14824189}"/>
              </a:ext>
            </a:extLst>
          </p:cNvPr>
          <p:cNvSpPr txBox="1"/>
          <p:nvPr/>
        </p:nvSpPr>
        <p:spPr>
          <a:xfrm>
            <a:off x="1452979" y="3598116"/>
            <a:ext cx="6360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system identified as stable FOPDT using proposed method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0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CF35F-9FB1-E48D-32C3-9789CEB2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140" y="734330"/>
            <a:ext cx="5886326" cy="3264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BC5BC-22E6-2471-5223-34E73BAB32B0}"/>
              </a:ext>
            </a:extLst>
          </p:cNvPr>
          <p:cNvSpPr txBox="1"/>
          <p:nvPr/>
        </p:nvSpPr>
        <p:spPr>
          <a:xfrm>
            <a:off x="1860932" y="4202084"/>
            <a:ext cx="6122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13 : Nyquist plot of the actual and identified model TF for Example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39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C1BA7-F572-6439-16BB-02C6B39623AB}"/>
              </a:ext>
            </a:extLst>
          </p:cNvPr>
          <p:cNvSpPr txBox="1"/>
          <p:nvPr/>
        </p:nvSpPr>
        <p:spPr>
          <a:xfrm>
            <a:off x="1452979" y="646557"/>
            <a:ext cx="166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 2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FDB80-D1B8-394E-4149-CC61F3357959}"/>
                  </a:ext>
                </a:extLst>
              </p:cNvPr>
              <p:cNvSpPr txBox="1"/>
              <p:nvPr/>
            </p:nvSpPr>
            <p:spPr>
              <a:xfrm>
                <a:off x="3117272" y="1547578"/>
                <a:ext cx="3525430" cy="559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0.001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FDB80-D1B8-394E-4149-CC61F335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2" y="1547578"/>
                <a:ext cx="3525430" cy="559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A5015-616C-940C-19B2-C4206A5FF872}"/>
                  </a:ext>
                </a:extLst>
              </p:cNvPr>
              <p:cNvSpPr txBox="1"/>
              <p:nvPr/>
            </p:nvSpPr>
            <p:spPr>
              <a:xfrm>
                <a:off x="2070702" y="2788884"/>
                <a:ext cx="4572000" cy="691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0.8925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0.9025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A5015-616C-940C-19B2-C4206A5F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702" y="2788884"/>
                <a:ext cx="4572000" cy="691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79E82-5E4A-8567-F773-5CA97327B094}"/>
                  </a:ext>
                </a:extLst>
              </p:cNvPr>
              <p:cNvSpPr txBox="1"/>
              <p:nvPr/>
            </p:nvSpPr>
            <p:spPr>
              <a:xfrm>
                <a:off x="2088134" y="3990046"/>
                <a:ext cx="4572000" cy="687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I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0.8221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1.0069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879E82-5E4A-8567-F773-5CA97327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34" y="3990046"/>
                <a:ext cx="4572000" cy="687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39E637-0034-EEE6-D953-3CFB19B89E24}"/>
              </a:ext>
            </a:extLst>
          </p:cNvPr>
          <p:cNvSpPr txBox="1"/>
          <p:nvPr/>
        </p:nvSpPr>
        <p:spPr>
          <a:xfrm>
            <a:off x="1452979" y="1163898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- time system transfer function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BA887-9FD5-D9C6-E627-7AEB87714144}"/>
              </a:ext>
            </a:extLst>
          </p:cNvPr>
          <p:cNvSpPr txBox="1"/>
          <p:nvPr/>
        </p:nvSpPr>
        <p:spPr>
          <a:xfrm>
            <a:off x="1452979" y="2401615"/>
            <a:ext cx="6360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system identified as stable SOPDT using relay control system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FE7C28-4D96-8D2F-4E43-F42C14824189}"/>
              </a:ext>
            </a:extLst>
          </p:cNvPr>
          <p:cNvSpPr txBox="1"/>
          <p:nvPr/>
        </p:nvSpPr>
        <p:spPr>
          <a:xfrm>
            <a:off x="1452979" y="3598116"/>
            <a:ext cx="6360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system identified as stable SOPDT using proposed method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751790" y="3120704"/>
            <a:ext cx="3433956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EE038-5E07-B096-F979-238EFDDC82B0}"/>
              </a:ext>
            </a:extLst>
          </p:cNvPr>
          <p:cNvSpPr txBox="1"/>
          <p:nvPr/>
        </p:nvSpPr>
        <p:spPr>
          <a:xfrm>
            <a:off x="5089935" y="3120704"/>
            <a:ext cx="3433956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8C08E-CD0B-854C-0AE8-02C06FE689C1}"/>
              </a:ext>
            </a:extLst>
          </p:cNvPr>
          <p:cNvSpPr txBox="1"/>
          <p:nvPr/>
        </p:nvSpPr>
        <p:spPr>
          <a:xfrm>
            <a:off x="1001112" y="1003665"/>
            <a:ext cx="7701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Dynamic Model of Plants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5333A7B-5CD1-83D4-3177-C9B1DB0778E1}"/>
              </a:ext>
            </a:extLst>
          </p:cNvPr>
          <p:cNvSpPr/>
          <p:nvPr/>
        </p:nvSpPr>
        <p:spPr>
          <a:xfrm rot="2701316">
            <a:off x="3221438" y="1450917"/>
            <a:ext cx="261500" cy="1807307"/>
          </a:xfrm>
          <a:prstGeom prst="downArrow">
            <a:avLst>
              <a:gd name="adj1" fmla="val 49892"/>
              <a:gd name="adj2" fmla="val 50000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2BE3A89-4F1A-2808-0371-43504D98C8A5}"/>
              </a:ext>
            </a:extLst>
          </p:cNvPr>
          <p:cNvSpPr/>
          <p:nvPr/>
        </p:nvSpPr>
        <p:spPr>
          <a:xfrm rot="19033744">
            <a:off x="5610777" y="1509727"/>
            <a:ext cx="261500" cy="1724056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77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183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98A39-02C8-3CB7-2F8E-85C03AC6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72" y="914909"/>
            <a:ext cx="5488245" cy="3008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A3B0F-6B53-6E74-47C3-B0194C209EBE}"/>
              </a:ext>
            </a:extLst>
          </p:cNvPr>
          <p:cNvSpPr txBox="1"/>
          <p:nvPr/>
        </p:nvSpPr>
        <p:spPr>
          <a:xfrm>
            <a:off x="2021139" y="4211782"/>
            <a:ext cx="61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14: Nyquist plot of the actual and identified model TF for Example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63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2B948F-EAD3-4D83-9A79-6D55B4487C25}"/>
              </a:ext>
            </a:extLst>
          </p:cNvPr>
          <p:cNvGrpSpPr/>
          <p:nvPr/>
        </p:nvGrpSpPr>
        <p:grpSpPr>
          <a:xfrm>
            <a:off x="220825" y="1423184"/>
            <a:ext cx="1710800" cy="2855453"/>
            <a:chOff x="3565350" y="1580273"/>
            <a:chExt cx="2013300" cy="32979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CF457C-CD57-4223-90B5-6A03C6E39AD8}"/>
                </a:ext>
              </a:extLst>
            </p:cNvPr>
            <p:cNvGrpSpPr/>
            <p:nvPr/>
          </p:nvGrpSpPr>
          <p:grpSpPr>
            <a:xfrm>
              <a:off x="4419600" y="3486150"/>
              <a:ext cx="304800" cy="1392081"/>
              <a:chOff x="4419600" y="3418921"/>
              <a:chExt cx="304800" cy="1392081"/>
            </a:xfrm>
          </p:grpSpPr>
          <p:sp>
            <p:nvSpPr>
              <p:cNvPr id="13" name="Rounded Rectangle 91">
                <a:extLst>
                  <a:ext uri="{FF2B5EF4-FFF2-40B4-BE49-F238E27FC236}">
                    <a16:creationId xmlns:a16="http://schemas.microsoft.com/office/drawing/2014/main" id="{92AE49BA-E1D2-4628-8132-5D6C2EADDD9E}"/>
                  </a:ext>
                </a:extLst>
              </p:cNvPr>
              <p:cNvSpPr/>
              <p:nvPr/>
            </p:nvSpPr>
            <p:spPr bwMode="auto">
              <a:xfrm>
                <a:off x="4419600" y="3929867"/>
                <a:ext cx="304800" cy="88113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92">
                <a:extLst>
                  <a:ext uri="{FF2B5EF4-FFF2-40B4-BE49-F238E27FC236}">
                    <a16:creationId xmlns:a16="http://schemas.microsoft.com/office/drawing/2014/main" id="{3ECF94D6-FF32-4D65-8B40-4869E098B35A}"/>
                  </a:ext>
                </a:extLst>
              </p:cNvPr>
              <p:cNvSpPr/>
              <p:nvPr/>
            </p:nvSpPr>
            <p:spPr bwMode="auto">
              <a:xfrm>
                <a:off x="4503124" y="3418921"/>
                <a:ext cx="137752" cy="59222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97C4AB-7EAF-49B9-83C4-B49A71E9FC53}"/>
                  </a:ext>
                </a:extLst>
              </p:cNvPr>
              <p:cNvSpPr/>
              <p:nvPr/>
            </p:nvSpPr>
            <p:spPr bwMode="auto">
              <a:xfrm>
                <a:off x="4419600" y="4054823"/>
                <a:ext cx="304800" cy="76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D2DB8E-FC3B-456B-8988-B2EA64C7396B}"/>
                  </a:ext>
                </a:extLst>
              </p:cNvPr>
              <p:cNvSpPr/>
              <p:nvPr/>
            </p:nvSpPr>
            <p:spPr bwMode="auto">
              <a:xfrm>
                <a:off x="4419600" y="4598287"/>
                <a:ext cx="304800" cy="76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Donut 90">
              <a:extLst>
                <a:ext uri="{FF2B5EF4-FFF2-40B4-BE49-F238E27FC236}">
                  <a16:creationId xmlns:a16="http://schemas.microsoft.com/office/drawing/2014/main" id="{E04FCC5F-B845-40B6-A5AE-DB04DEE8B33F}"/>
                </a:ext>
              </a:extLst>
            </p:cNvPr>
            <p:cNvSpPr/>
            <p:nvPr/>
          </p:nvSpPr>
          <p:spPr>
            <a:xfrm>
              <a:off x="3565350" y="1580273"/>
              <a:ext cx="2013300" cy="2013298"/>
            </a:xfrm>
            <a:prstGeom prst="donut">
              <a:avLst>
                <a:gd name="adj" fmla="val 609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EA8C406-21C4-4333-98B3-1270DB21E797}"/>
              </a:ext>
            </a:extLst>
          </p:cNvPr>
          <p:cNvSpPr/>
          <p:nvPr/>
        </p:nvSpPr>
        <p:spPr bwMode="auto">
          <a:xfrm>
            <a:off x="411517" y="1662345"/>
            <a:ext cx="1316125" cy="123630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457C24-E4D6-477D-A1DE-707FD67F185C}"/>
              </a:ext>
            </a:extLst>
          </p:cNvPr>
          <p:cNvSpPr/>
          <p:nvPr/>
        </p:nvSpPr>
        <p:spPr>
          <a:xfrm>
            <a:off x="1697500" y="854378"/>
            <a:ext cx="566710" cy="56671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400" b="1" dirty="0">
                <a:latin typeface="+mj-lt"/>
              </a:rPr>
              <a:t>01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457C24-E4D6-477D-A1DE-707FD67F185C}"/>
              </a:ext>
            </a:extLst>
          </p:cNvPr>
          <p:cNvSpPr/>
          <p:nvPr/>
        </p:nvSpPr>
        <p:spPr>
          <a:xfrm>
            <a:off x="2089322" y="2008572"/>
            <a:ext cx="566710" cy="5667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400" b="1" dirty="0">
                <a:latin typeface="+mj-lt"/>
              </a:rPr>
              <a:t>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457C24-E4D6-477D-A1DE-707FD67F185C}"/>
              </a:ext>
            </a:extLst>
          </p:cNvPr>
          <p:cNvSpPr/>
          <p:nvPr/>
        </p:nvSpPr>
        <p:spPr>
          <a:xfrm>
            <a:off x="1814563" y="3099366"/>
            <a:ext cx="566710" cy="5667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400" b="1" dirty="0">
                <a:latin typeface="+mj-lt"/>
              </a:rPr>
              <a:t>03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6E09A0-B71E-4D45-A8E7-531596367F7E}"/>
              </a:ext>
            </a:extLst>
          </p:cNvPr>
          <p:cNvCxnSpPr>
            <a:stCxn id="18" idx="3"/>
          </p:cNvCxnSpPr>
          <p:nvPr/>
        </p:nvCxnSpPr>
        <p:spPr>
          <a:xfrm flipH="1">
            <a:off x="1582615" y="1338095"/>
            <a:ext cx="197878" cy="2269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6E09A0-B71E-4D45-A8E7-531596367F7E}"/>
              </a:ext>
            </a:extLst>
          </p:cNvPr>
          <p:cNvCxnSpPr>
            <a:stCxn id="20" idx="2"/>
            <a:endCxn id="12" idx="6"/>
          </p:cNvCxnSpPr>
          <p:nvPr/>
        </p:nvCxnSpPr>
        <p:spPr>
          <a:xfrm flipH="1">
            <a:off x="1931625" y="2291927"/>
            <a:ext cx="157697" cy="283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6E09A0-B71E-4D45-A8E7-531596367F7E}"/>
              </a:ext>
            </a:extLst>
          </p:cNvPr>
          <p:cNvCxnSpPr>
            <a:stCxn id="21" idx="1"/>
            <a:endCxn id="12" idx="5"/>
          </p:cNvCxnSpPr>
          <p:nvPr/>
        </p:nvCxnSpPr>
        <p:spPr>
          <a:xfrm flipH="1" flipV="1">
            <a:off x="1681084" y="2911067"/>
            <a:ext cx="216472" cy="2712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74462" y="750687"/>
            <a:ext cx="611241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hardware model is constructed with physical delay, and real-time data have been collected to make the proposed method more accurate for real time system identifications and autotune the controllers precisely.</a:t>
            </a:r>
            <a:endParaRPr lang="en-GB" sz="16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56031" y="1895126"/>
            <a:ext cx="618039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ML-based method is implemented to model the complex higher-order systems to FOPDT models with reduced identification error &amp; simple experiments without mathematical computation.</a:t>
            </a:r>
            <a:br>
              <a:rPr lang="en-IN" dirty="0"/>
            </a:b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2474462" y="3216766"/>
            <a:ext cx="6361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Finally, it concludes that the proposed method provides better estimation accuracy with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20452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FF54242-2783-6F9B-D01E-98EBEEBCB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920110"/>
              </p:ext>
            </p:extLst>
          </p:nvPr>
        </p:nvGraphicFramePr>
        <p:xfrm>
          <a:off x="1206464" y="780757"/>
          <a:ext cx="7803893" cy="3439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785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61564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82374" y="54476"/>
            <a:ext cx="17182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B49B4-B300-65E6-FD3F-F41786184A1D}"/>
              </a:ext>
            </a:extLst>
          </p:cNvPr>
          <p:cNvSpPr txBox="1"/>
          <p:nvPr/>
        </p:nvSpPr>
        <p:spPr>
          <a:xfrm>
            <a:off x="798285" y="1291366"/>
            <a:ext cx="7296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[1]	W. Li, E. Eskinat, and W. L. Luyben, “ An Improved Autotune   	Identification Method,”   </a:t>
            </a:r>
            <a:r>
              <a:rPr lang="en-IN" i="1" dirty="0"/>
              <a:t>Ind. Eng. Chem. Res</a:t>
            </a:r>
            <a:r>
              <a:rPr lang="en-IN" dirty="0"/>
              <a:t>., Vol. 30, 1991.</a:t>
            </a:r>
            <a:endParaRPr lang="en-US" dirty="0"/>
          </a:p>
          <a:p>
            <a:endParaRPr lang="en-IN" dirty="0"/>
          </a:p>
          <a:p>
            <a:r>
              <a:rPr lang="en-US" dirty="0"/>
              <a:t>[2]	A. Kumar and P. K. Padhy, "Relay Based Identification for FOPDT 	System 	&amp; Comparison 	on Measurement Accuracy &amp; Sensitivity Analysis, 	“ 2021 1st International Conference on Power 	Electronics and Energy 	(ICPEE), 2021.</a:t>
            </a:r>
          </a:p>
          <a:p>
            <a:endParaRPr lang="en-IN" dirty="0"/>
          </a:p>
          <a:p>
            <a:r>
              <a:rPr lang="en-IN" dirty="0"/>
              <a:t>[3]	Bajrangbali and S. Majhi, “Relay Based Identification of Systems,” 	</a:t>
            </a:r>
            <a:r>
              <a:rPr lang="en-US" i="1" dirty="0"/>
              <a:t>International Journal 	of Scientific &amp; Engineering Research</a:t>
            </a:r>
            <a:r>
              <a:rPr lang="en-US" dirty="0"/>
              <a:t>, Volume 3, </a:t>
            </a:r>
          </a:p>
          <a:p>
            <a:r>
              <a:rPr lang="en-US" dirty="0"/>
              <a:t>	(ISSN 2229-5518), 2012.</a:t>
            </a:r>
          </a:p>
          <a:p>
            <a:endParaRPr lang="en-US" dirty="0"/>
          </a:p>
          <a:p>
            <a:r>
              <a:rPr lang="en-US" dirty="0"/>
              <a:t>[4]	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Thyagarajan, T and Yu, Cheng-Ching,”Improved autotuning using the shape 	factor from relay feedback”,  Journal of Industrial &amp; engineering chemistry 	research, </a:t>
            </a:r>
            <a:r>
              <a:rPr lang="en-US" altLang="en-US" sz="1400" dirty="0">
                <a:latin typeface="Arial Unicode MS"/>
              </a:rPr>
              <a:t>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olume-42, 2003. </a:t>
            </a:r>
            <a:endParaRPr lang="en-IN" sz="1400" dirty="0"/>
          </a:p>
          <a:p>
            <a:endParaRPr lang="en-US" dirty="0"/>
          </a:p>
          <a:p>
            <a:endParaRPr lang="en-IN" dirty="0"/>
          </a:p>
          <a:p>
            <a:endParaRPr lang="en-US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7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7911" y="5761360"/>
            <a:ext cx="7543800" cy="8572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Thank You Images – Browse 305,227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8" y="210699"/>
            <a:ext cx="7554030" cy="42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1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Time Domain Based Identification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C43DC-04F5-D906-562F-E381689336C2}"/>
              </a:ext>
            </a:extLst>
          </p:cNvPr>
          <p:cNvSpPr txBox="1"/>
          <p:nvPr/>
        </p:nvSpPr>
        <p:spPr>
          <a:xfrm>
            <a:off x="1637643" y="795315"/>
            <a:ext cx="5868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/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plant i/p &amp; o/p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model structure very sensitive to measurement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6B31A1-CCAB-81E5-65BD-8816F858A3C1}"/>
                  </a:ext>
                </a:extLst>
              </p:cNvPr>
              <p:cNvSpPr txBox="1"/>
              <p:nvPr/>
            </p:nvSpPr>
            <p:spPr>
              <a:xfrm>
                <a:off x="1810175" y="1731764"/>
                <a:ext cx="5244062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𝑎𝑦</m:t>
                    </m:r>
                    <m:d>
                      <m:d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𝑏𝑢</m:t>
                    </m:r>
                    <m:d>
                      <m:d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6B31A1-CCAB-81E5-65BD-8816F858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75" y="1731764"/>
                <a:ext cx="5244062" cy="369332"/>
              </a:xfrm>
              <a:prstGeom prst="rect">
                <a:avLst/>
              </a:prstGeom>
              <a:blipFill>
                <a:blip r:embed="rId4"/>
                <a:stretch>
                  <a:fillRect t="-6349" b="-22222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91FB9-142D-ABD6-05E9-4EEA746CFC09}"/>
                  </a:ext>
                </a:extLst>
              </p:cNvPr>
              <p:cNvSpPr txBox="1"/>
              <p:nvPr/>
            </p:nvSpPr>
            <p:spPr>
              <a:xfrm>
                <a:off x="1950402" y="2564631"/>
                <a:ext cx="51038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Identification of plant =&gt; estimating accurate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values.</a:t>
                </a:r>
                <a:endParaRPr lang="en-IN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591FB9-142D-ABD6-05E9-4EEA746C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02" y="2564631"/>
                <a:ext cx="5103835" cy="338554"/>
              </a:xfrm>
              <a:prstGeom prst="rect">
                <a:avLst/>
              </a:prstGeom>
              <a:blipFill>
                <a:blip r:embed="rId5"/>
                <a:stretch>
                  <a:fillRect l="-717" t="-5455" b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5DA89-28ED-115C-0588-95547DDDC44C}"/>
                  </a:ext>
                </a:extLst>
              </p:cNvPr>
              <p:cNvSpPr txBox="1"/>
              <p:nvPr/>
            </p:nvSpPr>
            <p:spPr>
              <a:xfrm>
                <a:off x="2650702" y="3395116"/>
                <a:ext cx="34368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;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5DA89-28ED-115C-0588-95547DDD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702" y="3395116"/>
                <a:ext cx="3436882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2AAD75C-55A8-720E-E886-687BAA619980}"/>
              </a:ext>
            </a:extLst>
          </p:cNvPr>
          <p:cNvSpPr txBox="1"/>
          <p:nvPr/>
        </p:nvSpPr>
        <p:spPr>
          <a:xfrm>
            <a:off x="2057399" y="3109301"/>
            <a:ext cx="108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,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D513C-4BA8-8951-448C-82F734F8DED7}"/>
                  </a:ext>
                </a:extLst>
              </p:cNvPr>
              <p:cNvSpPr txBox="1"/>
              <p:nvPr/>
            </p:nvSpPr>
            <p:spPr>
              <a:xfrm>
                <a:off x="1950402" y="4217892"/>
                <a:ext cx="50292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Plant parameters estimated as :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 &amp; 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9D513C-4BA8-8951-448C-82F734F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02" y="4217892"/>
                <a:ext cx="5029201" cy="338554"/>
              </a:xfrm>
              <a:prstGeom prst="rect">
                <a:avLst/>
              </a:prstGeom>
              <a:blipFill>
                <a:blip r:embed="rId7"/>
                <a:stretch>
                  <a:fillRect l="-727" t="-5455" b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79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Frequency Domain Based Identification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80D3F5-4781-0B0F-DEC5-38218B43D241}"/>
              </a:ext>
            </a:extLst>
          </p:cNvPr>
          <p:cNvGrpSpPr/>
          <p:nvPr/>
        </p:nvGrpSpPr>
        <p:grpSpPr>
          <a:xfrm>
            <a:off x="1336718" y="871283"/>
            <a:ext cx="5572790" cy="1269436"/>
            <a:chOff x="1331949" y="1418400"/>
            <a:chExt cx="5572790" cy="12694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47DD88-96E8-2CCC-45C5-AD05D3B4E786}"/>
                </a:ext>
              </a:extLst>
            </p:cNvPr>
            <p:cNvSpPr/>
            <p:nvPr/>
          </p:nvSpPr>
          <p:spPr>
            <a:xfrm>
              <a:off x="4332989" y="1524370"/>
              <a:ext cx="1066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G(s)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DBE93-7E78-D9D4-ADEF-ED978CB5A974}"/>
                </a:ext>
              </a:extLst>
            </p:cNvPr>
            <p:cNvSpPr/>
            <p:nvPr/>
          </p:nvSpPr>
          <p:spPr>
            <a:xfrm>
              <a:off x="2379257" y="1553166"/>
              <a:ext cx="3810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942AF92-6DF6-FD81-F585-66ED6C9155B9}"/>
                </a:ext>
              </a:extLst>
            </p:cNvPr>
            <p:cNvSpPr/>
            <p:nvPr/>
          </p:nvSpPr>
          <p:spPr>
            <a:xfrm rot="5400000">
              <a:off x="3164913" y="1338034"/>
              <a:ext cx="753669" cy="914401"/>
            </a:xfrm>
            <a:prstGeom prst="triangle">
              <a:avLst>
                <a:gd name="adj" fmla="val 43417"/>
              </a:avLst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651790-6AFD-DE01-7D3D-91E6A84822B0}"/>
                </a:ext>
              </a:extLst>
            </p:cNvPr>
            <p:cNvSpPr/>
            <p:nvPr/>
          </p:nvSpPr>
          <p:spPr>
            <a:xfrm>
              <a:off x="1331949" y="1548514"/>
              <a:ext cx="609600" cy="390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27C815-BE33-8652-AB02-DC98EF699BB6}"/>
                </a:ext>
              </a:extLst>
            </p:cNvPr>
            <p:cNvSpPr/>
            <p:nvPr/>
          </p:nvSpPr>
          <p:spPr>
            <a:xfrm>
              <a:off x="6295139" y="1557817"/>
              <a:ext cx="609600" cy="390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1552DC-7ECB-43C5-73A7-49235145E9CD}"/>
                </a:ext>
              </a:extLst>
            </p:cNvPr>
            <p:cNvCxnSpPr>
              <a:cxnSpLocks/>
              <a:stCxn id="10" idx="3"/>
              <a:endCxn id="6" idx="2"/>
            </p:cNvCxnSpPr>
            <p:nvPr/>
          </p:nvCxnSpPr>
          <p:spPr>
            <a:xfrm>
              <a:off x="1941549" y="1743666"/>
              <a:ext cx="437708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8ED9BB-307B-0DAF-6C47-C57AAEBBE0D7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2746966" y="1734363"/>
              <a:ext cx="337581" cy="1125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BF253E-BBDC-7A43-CC95-8D95077CEF8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3998948" y="1745620"/>
              <a:ext cx="361951" cy="16653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C83FC3-9784-CE81-1076-EDE2D5EF0C48}"/>
                </a:ext>
              </a:extLst>
            </p:cNvPr>
            <p:cNvCxnSpPr>
              <a:cxnSpLocks/>
            </p:cNvCxnSpPr>
            <p:nvPr/>
          </p:nvCxnSpPr>
          <p:spPr>
            <a:xfrm>
              <a:off x="5361246" y="1734363"/>
              <a:ext cx="952943" cy="18607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2FB90B6-1BEA-6388-9954-03B7566013BF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rot="10800000">
              <a:off x="2569757" y="1934167"/>
              <a:ext cx="3267960" cy="753669"/>
            </a:xfrm>
            <a:prstGeom prst="bentConnector2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D6FFAF-3194-20BA-7411-B8F663215576}"/>
                </a:ext>
              </a:extLst>
            </p:cNvPr>
            <p:cNvCxnSpPr>
              <a:cxnSpLocks/>
            </p:cNvCxnSpPr>
            <p:nvPr/>
          </p:nvCxnSpPr>
          <p:spPr>
            <a:xfrm>
              <a:off x="5837717" y="1741809"/>
              <a:ext cx="0" cy="93858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5B49E364-0FAA-E70A-25B7-4B1886669CF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24202" y="1647973"/>
              <a:ext cx="182880" cy="228600"/>
            </a:xfrm>
            <a:prstGeom prst="bentConnector3">
              <a:avLst>
                <a:gd name="adj1" fmla="val 50001"/>
              </a:avLst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E388F3-7D0F-5B34-6D71-4C6C64AEFF7A}"/>
                </a:ext>
              </a:extLst>
            </p:cNvPr>
            <p:cNvCxnSpPr>
              <a:stCxn id="6" idx="1"/>
              <a:endCxn id="6" idx="5"/>
            </p:cNvCxnSpPr>
            <p:nvPr/>
          </p:nvCxnSpPr>
          <p:spPr>
            <a:xfrm>
              <a:off x="2435053" y="1608962"/>
              <a:ext cx="269408" cy="26940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063ECF-5D24-A440-3172-400E884584F4}"/>
                </a:ext>
              </a:extLst>
            </p:cNvPr>
            <p:cNvCxnSpPr>
              <a:stCxn id="6" idx="3"/>
              <a:endCxn id="6" idx="7"/>
            </p:cNvCxnSpPr>
            <p:nvPr/>
          </p:nvCxnSpPr>
          <p:spPr>
            <a:xfrm flipV="1">
              <a:off x="2435053" y="1608962"/>
              <a:ext cx="269408" cy="26940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inus Sign 21">
              <a:extLst>
                <a:ext uri="{FF2B5EF4-FFF2-40B4-BE49-F238E27FC236}">
                  <a16:creationId xmlns:a16="http://schemas.microsoft.com/office/drawing/2014/main" id="{BDC06AEC-2F3B-B3A5-5657-94F531D859EC}"/>
                </a:ext>
              </a:extLst>
            </p:cNvPr>
            <p:cNvSpPr/>
            <p:nvPr/>
          </p:nvSpPr>
          <p:spPr>
            <a:xfrm>
              <a:off x="2526447" y="1805911"/>
              <a:ext cx="103560" cy="85504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FA9D25-3627-240C-E99A-5E54CA6A580B}"/>
              </a:ext>
            </a:extLst>
          </p:cNvPr>
          <p:cNvSpPr txBox="1"/>
          <p:nvPr/>
        </p:nvSpPr>
        <p:spPr>
          <a:xfrm>
            <a:off x="2032708" y="23383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Proportional controller based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/>
              <p:nvPr/>
            </p:nvSpPr>
            <p:spPr>
              <a:xfrm>
                <a:off x="338959" y="3145527"/>
                <a:ext cx="8024648" cy="148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we are estimating below transfer function model</a:t>
                </a:r>
              </a:p>
              <a:p>
                <a:pPr marL="0" indent="0">
                  <a:buNone/>
                </a:pPr>
                <a:r>
                  <a:rPr lang="en-US" sz="1600" dirty="0"/>
                  <a:t>				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                                                   G(s)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den>
                    </m:f>
                  </m:oMath>
                </a14:m>
                <a:endParaRPr lang="en-US" sz="16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 We increase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proportional gain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till sustained oscillatory signal at output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F3C428-319D-ED1F-023A-D8F2DA9C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59" y="3145527"/>
                <a:ext cx="8024648" cy="1485663"/>
              </a:xfrm>
              <a:prstGeom prst="rect">
                <a:avLst/>
              </a:prstGeom>
              <a:blipFill>
                <a:blip r:embed="rId4"/>
                <a:stretch>
                  <a:fillRect l="-304" t="-1230" b="-2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ADC1A8-A939-F278-F987-38309C1CFC59}"/>
                  </a:ext>
                </a:extLst>
              </p:cNvPr>
              <p:cNvSpPr txBox="1"/>
              <p:nvPr/>
            </p:nvSpPr>
            <p:spPr>
              <a:xfrm>
                <a:off x="3004734" y="1082240"/>
                <a:ext cx="800103" cy="32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ADC1A8-A939-F278-F987-38309C1C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34" y="1082240"/>
                <a:ext cx="800103" cy="327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D6C9FE2-957E-4870-8797-91D2272B138C}"/>
              </a:ext>
            </a:extLst>
          </p:cNvPr>
          <p:cNvSpPr txBox="1"/>
          <p:nvPr/>
        </p:nvSpPr>
        <p:spPr>
          <a:xfrm>
            <a:off x="6342988" y="1033357"/>
            <a:ext cx="609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O/P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E7EFC3-5F7D-F453-A8CA-625BFDD2B0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235"/>
          <a:stretch/>
        </p:blipFill>
        <p:spPr>
          <a:xfrm>
            <a:off x="6342988" y="1566233"/>
            <a:ext cx="2476816" cy="128856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BCEDE7-3D97-F69C-888D-A3AD7BD6942D}"/>
              </a:ext>
            </a:extLst>
          </p:cNvPr>
          <p:cNvCxnSpPr>
            <a:cxnSpLocks/>
          </p:cNvCxnSpPr>
          <p:nvPr/>
        </p:nvCxnSpPr>
        <p:spPr>
          <a:xfrm>
            <a:off x="7416530" y="2934392"/>
            <a:ext cx="380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5FCD0-85DB-CAD9-0139-F316F0C00134}"/>
              </a:ext>
            </a:extLst>
          </p:cNvPr>
          <p:cNvSpPr txBox="1"/>
          <p:nvPr/>
        </p:nvSpPr>
        <p:spPr>
          <a:xfrm>
            <a:off x="7457090" y="28986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</a:t>
            </a:r>
            <a:endParaRPr lang="en-IN" b="1" i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79F110-34AF-31D9-36F0-2FD42A68806E}"/>
              </a:ext>
            </a:extLst>
          </p:cNvPr>
          <p:cNvCxnSpPr>
            <a:cxnSpLocks/>
          </p:cNvCxnSpPr>
          <p:nvPr/>
        </p:nvCxnSpPr>
        <p:spPr>
          <a:xfrm>
            <a:off x="6217920" y="1566233"/>
            <a:ext cx="0" cy="644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E09E91-C5B8-A2B7-55B4-53546D1F33E5}"/>
              </a:ext>
            </a:extLst>
          </p:cNvPr>
          <p:cNvSpPr txBox="1"/>
          <p:nvPr/>
        </p:nvSpPr>
        <p:spPr>
          <a:xfrm>
            <a:off x="5995108" y="170801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58419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592494" y="3003210"/>
            <a:ext cx="82397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 controller is replaced by a symmetrical relay.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ensures the sustained oscillatory limit cycle output.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identifies the process information around the important frequency, the ultimate frequency.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relay control system , it is a closed loop test. Therefore, the process will not drift away              from the nominal operating point.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58D62A-79A3-AD31-CA95-80E686671FB6}"/>
              </a:ext>
            </a:extLst>
          </p:cNvPr>
          <p:cNvGrpSpPr/>
          <p:nvPr/>
        </p:nvGrpSpPr>
        <p:grpSpPr>
          <a:xfrm>
            <a:off x="1647824" y="563057"/>
            <a:ext cx="5650751" cy="1243621"/>
            <a:chOff x="628649" y="1241388"/>
            <a:chExt cx="5848351" cy="122748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8ABC29-03A9-7E98-7A6F-B358960D93E8}"/>
                </a:ext>
              </a:extLst>
            </p:cNvPr>
            <p:cNvSpPr/>
            <p:nvPr/>
          </p:nvSpPr>
          <p:spPr>
            <a:xfrm>
              <a:off x="4810127" y="1439334"/>
              <a:ext cx="8382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G(s)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63CC58-39A6-9498-EBB9-7BE9300C0A36}"/>
                </a:ext>
              </a:extLst>
            </p:cNvPr>
            <p:cNvSpPr/>
            <p:nvPr/>
          </p:nvSpPr>
          <p:spPr>
            <a:xfrm>
              <a:off x="2959179" y="1439332"/>
              <a:ext cx="838200" cy="457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CA9926-6D83-A6C0-4448-5C66DB6BA3D7}"/>
                </a:ext>
              </a:extLst>
            </p:cNvPr>
            <p:cNvSpPr/>
            <p:nvPr/>
          </p:nvSpPr>
          <p:spPr>
            <a:xfrm>
              <a:off x="1419864" y="1439333"/>
              <a:ext cx="452817" cy="4572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D8997ED-71A6-CBD1-E027-96AD858352F6}"/>
                </a:ext>
              </a:extLst>
            </p:cNvPr>
            <p:cNvCxnSpPr>
              <a:cxnSpLocks/>
              <a:stCxn id="33" idx="6"/>
              <a:endCxn id="32" idx="1"/>
            </p:cNvCxnSpPr>
            <p:nvPr/>
          </p:nvCxnSpPr>
          <p:spPr>
            <a:xfrm flipV="1">
              <a:off x="1872681" y="1667933"/>
              <a:ext cx="108649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B6C755-CBCB-8537-8AF7-90A01962293C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3797379" y="1667933"/>
              <a:ext cx="101274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AC34A6-CA52-6D8C-DC48-3A30E452732E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648327" y="1667934"/>
              <a:ext cx="828673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15">
              <a:extLst>
                <a:ext uri="{FF2B5EF4-FFF2-40B4-BE49-F238E27FC236}">
                  <a16:creationId xmlns:a16="http://schemas.microsoft.com/office/drawing/2014/main" id="{023C4CF0-12AE-A131-B0FD-9D77CB7CFE75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rot="10800000">
              <a:off x="1646274" y="1896534"/>
              <a:ext cx="4373531" cy="572336"/>
            </a:xfrm>
            <a:prstGeom prst="bentConnector2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899E99-5B52-6735-6C2F-5C639E25E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5" y="1667933"/>
              <a:ext cx="0" cy="80093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3286DB5-70DA-09F2-D659-E44A565DC133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628649" y="1667934"/>
              <a:ext cx="79121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02624F-EB08-A5E9-E620-20B0362A13DE}"/>
                </a:ext>
              </a:extLst>
            </p:cNvPr>
            <p:cNvCxnSpPr>
              <a:stCxn id="33" idx="1"/>
              <a:endCxn id="33" idx="5"/>
            </p:cNvCxnSpPr>
            <p:nvPr/>
          </p:nvCxnSpPr>
          <p:spPr>
            <a:xfrm>
              <a:off x="1486178" y="1506289"/>
              <a:ext cx="320189" cy="32328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D6B58E-553E-AE54-64A6-F31BA1810141}"/>
                </a:ext>
              </a:extLst>
            </p:cNvPr>
            <p:cNvCxnSpPr>
              <a:stCxn id="33" idx="3"/>
              <a:endCxn id="33" idx="7"/>
            </p:cNvCxnSpPr>
            <p:nvPr/>
          </p:nvCxnSpPr>
          <p:spPr>
            <a:xfrm flipV="1">
              <a:off x="1486178" y="1506289"/>
              <a:ext cx="320189" cy="32328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6F61D4-7624-3365-C19D-B9AF5C743401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1501532"/>
              <a:ext cx="0" cy="3268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DF2FF0-1F23-BA00-1A4F-ACA39090A3DF}"/>
                </a:ext>
              </a:extLst>
            </p:cNvPr>
            <p:cNvCxnSpPr/>
            <p:nvPr/>
          </p:nvCxnSpPr>
          <p:spPr>
            <a:xfrm>
              <a:off x="3238500" y="1501532"/>
              <a:ext cx="3429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3C58DF-8BD4-3E6A-B650-EB452AD62D38}"/>
                </a:ext>
              </a:extLst>
            </p:cNvPr>
            <p:cNvCxnSpPr/>
            <p:nvPr/>
          </p:nvCxnSpPr>
          <p:spPr>
            <a:xfrm>
              <a:off x="3124200" y="1828347"/>
              <a:ext cx="381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18C64B-1DFD-5ADB-835C-B342DF2049C6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1501532"/>
              <a:ext cx="0" cy="3268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1BFDAB-4E14-4509-67B5-26BF8BF99CA0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79" y="1506289"/>
              <a:ext cx="0" cy="322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460897-9A54-944C-D5C8-AB253FFBED48}"/>
                </a:ext>
              </a:extLst>
            </p:cNvPr>
            <p:cNvCxnSpPr/>
            <p:nvPr/>
          </p:nvCxnSpPr>
          <p:spPr>
            <a:xfrm>
              <a:off x="3238500" y="1667933"/>
              <a:ext cx="2667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Minus Sign 90">
              <a:extLst>
                <a:ext uri="{FF2B5EF4-FFF2-40B4-BE49-F238E27FC236}">
                  <a16:creationId xmlns:a16="http://schemas.microsoft.com/office/drawing/2014/main" id="{AD1FCD04-78C1-F8BD-2CC9-AA7D47A7B9AA}"/>
                </a:ext>
              </a:extLst>
            </p:cNvPr>
            <p:cNvSpPr/>
            <p:nvPr/>
          </p:nvSpPr>
          <p:spPr>
            <a:xfrm>
              <a:off x="1556022" y="1786241"/>
              <a:ext cx="152400" cy="76200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57A56C-439F-1E98-1965-A57BACADC104}"/>
                </a:ext>
              </a:extLst>
            </p:cNvPr>
            <p:cNvSpPr txBox="1"/>
            <p:nvPr/>
          </p:nvSpPr>
          <p:spPr>
            <a:xfrm>
              <a:off x="815654" y="1241388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1D27B4-3A17-61C3-7DDF-AE5C18E5B19D}"/>
                </a:ext>
              </a:extLst>
            </p:cNvPr>
            <p:cNvSpPr txBox="1"/>
            <p:nvPr/>
          </p:nvSpPr>
          <p:spPr>
            <a:xfrm>
              <a:off x="5902443" y="1265123"/>
              <a:ext cx="296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99531D-FF8F-ACEE-D43C-5609DB513D39}"/>
                </a:ext>
              </a:extLst>
            </p:cNvPr>
            <p:cNvSpPr txBox="1"/>
            <p:nvPr/>
          </p:nvSpPr>
          <p:spPr>
            <a:xfrm>
              <a:off x="4124967" y="1258589"/>
              <a:ext cx="3321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C03DAE-711B-96DE-D4E0-EC2D695784ED}"/>
                </a:ext>
              </a:extLst>
            </p:cNvPr>
            <p:cNvSpPr txBox="1"/>
            <p:nvPr/>
          </p:nvSpPr>
          <p:spPr>
            <a:xfrm>
              <a:off x="2238464" y="1252077"/>
              <a:ext cx="296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C20D67-BDCA-8727-96CB-C25BE870ABAD}"/>
                </a:ext>
              </a:extLst>
            </p:cNvPr>
            <p:cNvSpPr txBox="1"/>
            <p:nvPr/>
          </p:nvSpPr>
          <p:spPr>
            <a:xfrm>
              <a:off x="3006223" y="1910956"/>
              <a:ext cx="73125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Relay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3B00FC-2024-D3E2-880C-CCD2E0D42A10}"/>
                </a:ext>
              </a:extLst>
            </p:cNvPr>
            <p:cNvSpPr txBox="1"/>
            <p:nvPr/>
          </p:nvSpPr>
          <p:spPr>
            <a:xfrm>
              <a:off x="4818306" y="1904352"/>
              <a:ext cx="9322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Process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4723" y="2034336"/>
            <a:ext cx="3437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2:Conventional Relay Control System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53386" y="70614"/>
            <a:ext cx="40855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E6BB6-7B9B-9240-E5BB-70D385B2B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87"/>
          <a:stretch/>
        </p:blipFill>
        <p:spPr>
          <a:xfrm>
            <a:off x="499981" y="1244987"/>
            <a:ext cx="1868213" cy="124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80900-6486-EC2B-F436-CE55EDAB3F19}"/>
              </a:ext>
            </a:extLst>
          </p:cNvPr>
          <p:cNvSpPr txBox="1"/>
          <p:nvPr/>
        </p:nvSpPr>
        <p:spPr>
          <a:xfrm>
            <a:off x="97390" y="12434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+h</a:t>
            </a:r>
            <a:endParaRPr lang="en-IN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8AD57-926B-02AB-9B1D-FCB027FCB076}"/>
              </a:ext>
            </a:extLst>
          </p:cNvPr>
          <p:cNvSpPr txBox="1"/>
          <p:nvPr/>
        </p:nvSpPr>
        <p:spPr>
          <a:xfrm>
            <a:off x="137853" y="207405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-h</a:t>
            </a:r>
            <a:endParaRPr lang="en-IN" b="1" i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3BBF5B-7A6B-AA10-EEDA-B1343DD9C9DB}"/>
              </a:ext>
            </a:extLst>
          </p:cNvPr>
          <p:cNvCxnSpPr>
            <a:cxnSpLocks/>
          </p:cNvCxnSpPr>
          <p:nvPr/>
        </p:nvCxnSpPr>
        <p:spPr>
          <a:xfrm>
            <a:off x="499981" y="2294045"/>
            <a:ext cx="24068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C738DF-AF7C-12B3-8A6C-A446B1F8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85" y="1098836"/>
            <a:ext cx="2089247" cy="12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35569" y="54476"/>
            <a:ext cx="3221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2F36ADAB-A427-0936-3B41-A075A706C41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4113959"/>
                  </p:ext>
                </p:extLst>
              </p:nvPr>
            </p:nvGraphicFramePr>
            <p:xfrm>
              <a:off x="1807535" y="626200"/>
              <a:ext cx="6301563" cy="3938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90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277">
                      <a:extLst>
                        <a:ext uri="{9D8B030D-6E8A-4147-A177-3AD203B41FA5}">
                          <a16:colId xmlns:a16="http://schemas.microsoft.com/office/drawing/2014/main" val="3335576164"/>
                        </a:ext>
                      </a:extLst>
                    </a:gridCol>
                    <a:gridCol w="1168843">
                      <a:extLst>
                        <a:ext uri="{9D8B030D-6E8A-4147-A177-3AD203B41FA5}">
                          <a16:colId xmlns:a16="http://schemas.microsoft.com/office/drawing/2014/main" val="791263541"/>
                        </a:ext>
                      </a:extLst>
                    </a:gridCol>
                    <a:gridCol w="1257437">
                      <a:extLst>
                        <a:ext uri="{9D8B030D-6E8A-4147-A177-3AD203B41FA5}">
                          <a16:colId xmlns:a16="http://schemas.microsoft.com/office/drawing/2014/main" val="308871597"/>
                        </a:ext>
                      </a:extLst>
                    </a:gridCol>
                  </a:tblGrid>
                  <a:tr h="301153">
                    <a:tc row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Method</a:t>
                          </a:r>
                        </a:p>
                      </a:txBody>
                      <a:tcPr marL="96801" marR="96801" marT="48401" marB="48401"/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Identified Process Model</a:t>
                          </a:r>
                        </a:p>
                      </a:txBody>
                      <a:tcPr marL="96801" marR="96801" marT="48401" marB="48401"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% Error</a:t>
                          </a:r>
                        </a:p>
                      </a:txBody>
                      <a:tcPr marL="96801" marR="96801" marT="48401" marB="48401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4744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%</a:t>
                          </a:r>
                          <a:r>
                            <a:rPr lang="en-US" sz="1100" baseline="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error in T</a:t>
                          </a:r>
                          <a:endParaRPr lang="en-US" sz="11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%error in D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2520861705"/>
                      </a:ext>
                    </a:extLst>
                  </a:tr>
                  <a:tr h="704197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Li. et al.[1]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.02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19.8</a:t>
                          </a: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1093421128"/>
                      </a:ext>
                    </a:extLst>
                  </a:tr>
                  <a:tr h="704197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200" dirty="0"/>
                            <a:t>Kumar et al.(offline)[2]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2.0216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.1729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18.27</a:t>
                          </a: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a-DK" sz="1200" dirty="0"/>
                            <a:t>Kumar et al.(online)[2]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−1⋅99</m:t>
                                        </m:r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52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9.7903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2.09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Bajrangbali et al.[3]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0.99</m:t>
                                    </m:r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9.9957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0.043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264595312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Thyagarajan and Yu [4]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0.8709</m:t>
                                    </m:r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ⅇ</m:t>
                                        </m:r>
                                      </m:e>
                                      <m:sup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0.013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(1.8978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+1)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0.4236</a:t>
                          </a:r>
                          <a:endParaRPr lang="en-IN" sz="1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2601" marR="72601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N" sz="1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5">
                <a:extLst>
                  <a:ext uri="{FF2B5EF4-FFF2-40B4-BE49-F238E27FC236}">
                    <a16:creationId xmlns:a16="http://schemas.microsoft.com/office/drawing/2014/main" id="{2F36ADAB-A427-0936-3B41-A075A706C41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4113959"/>
                  </p:ext>
                </p:extLst>
              </p:nvPr>
            </p:nvGraphicFramePr>
            <p:xfrm>
              <a:off x="1807535" y="626200"/>
              <a:ext cx="6301563" cy="39387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90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277">
                      <a:extLst>
                        <a:ext uri="{9D8B030D-6E8A-4147-A177-3AD203B41FA5}">
                          <a16:colId xmlns:a16="http://schemas.microsoft.com/office/drawing/2014/main" val="3335576164"/>
                        </a:ext>
                      </a:extLst>
                    </a:gridCol>
                    <a:gridCol w="1168843">
                      <a:extLst>
                        <a:ext uri="{9D8B030D-6E8A-4147-A177-3AD203B41FA5}">
                          <a16:colId xmlns:a16="http://schemas.microsoft.com/office/drawing/2014/main" val="791263541"/>
                        </a:ext>
                      </a:extLst>
                    </a:gridCol>
                    <a:gridCol w="1257437">
                      <a:extLst>
                        <a:ext uri="{9D8B030D-6E8A-4147-A177-3AD203B41FA5}">
                          <a16:colId xmlns:a16="http://schemas.microsoft.com/office/drawing/2014/main" val="308871597"/>
                        </a:ext>
                      </a:extLst>
                    </a:gridCol>
                  </a:tblGrid>
                  <a:tr h="301153">
                    <a:tc row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Method</a:t>
                          </a:r>
                        </a:p>
                      </a:txBody>
                      <a:tcPr marL="96801" marR="96801" marT="48401" marB="48401"/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Identified Process Model</a:t>
                          </a:r>
                        </a:p>
                      </a:txBody>
                      <a:tcPr marL="96801" marR="96801" marT="48401" marB="48401"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% Error</a:t>
                          </a:r>
                        </a:p>
                      </a:txBody>
                      <a:tcPr marL="96801" marR="96801" marT="48401" marB="48401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4744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%</a:t>
                          </a:r>
                          <a:r>
                            <a:rPr lang="en-US" sz="1100" baseline="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error in T</a:t>
                          </a:r>
                          <a:endParaRPr lang="en-US" sz="11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%error in D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2520861705"/>
                      </a:ext>
                    </a:extLst>
                  </a:tr>
                  <a:tr h="704197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Li. et al.[1]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6801" marR="96801" marT="48401" marB="48401">
                        <a:blipFill>
                          <a:blip r:embed="rId4"/>
                          <a:stretch>
                            <a:fillRect l="-131636" t="-83621" r="-146545" b="-376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19.8</a:t>
                          </a: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1093421128"/>
                      </a:ext>
                    </a:extLst>
                  </a:tr>
                  <a:tr h="704197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200" dirty="0"/>
                            <a:t>Kumar et al.(offline)[2]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6801" marR="96801" marT="48401" marB="48401">
                        <a:blipFill>
                          <a:blip r:embed="rId4"/>
                          <a:stretch>
                            <a:fillRect l="-131636" t="-183621" r="-146545" b="-276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1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18.27</a:t>
                          </a:r>
                        </a:p>
                      </a:txBody>
                      <a:tcPr marL="96801" marR="96801" marT="48401" marB="48401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</a:t>
                          </a:r>
                        </a:p>
                      </a:txBody>
                      <a:tcPr marL="96801" marR="96801" marT="48401" marB="4840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a-DK" sz="1200" dirty="0"/>
                            <a:t>Kumar et al.(online)[2]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01" marR="72601" marT="0" marB="0">
                        <a:blipFill>
                          <a:blip r:embed="rId4"/>
                          <a:stretch>
                            <a:fillRect l="-131636" t="-310377" r="-146545" b="-2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2.09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Bajrangbali et al.[3]</a:t>
                          </a: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01" marR="72601" marT="0" marB="0">
                        <a:blipFill>
                          <a:blip r:embed="rId4"/>
                          <a:stretch>
                            <a:fillRect l="-131636" t="-406542" r="-146545" b="-100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0.043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264595312"/>
                      </a:ext>
                    </a:extLst>
                  </a:tr>
                  <a:tr h="6481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Thyagarajan and Yu [4]</a:t>
                          </a:r>
                        </a:p>
                      </a:txBody>
                      <a:tcPr marL="72601" marR="72601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601" marR="72601" marT="0" marB="0">
                        <a:blipFill>
                          <a:blip r:embed="rId4"/>
                          <a:stretch>
                            <a:fillRect l="-131636" t="-511321" r="-146545" b="-188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0.4236</a:t>
                          </a:r>
                          <a:endParaRPr lang="en-IN" sz="1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2601" marR="72601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N" sz="1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2601" marR="72601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482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C428-319D-ED1F-023A-D8F2DA9C17A9}"/>
              </a:ext>
            </a:extLst>
          </p:cNvPr>
          <p:cNvSpPr txBox="1"/>
          <p:nvPr/>
        </p:nvSpPr>
        <p:spPr>
          <a:xfrm>
            <a:off x="603232" y="1291366"/>
            <a:ext cx="8239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35569" y="54476"/>
            <a:ext cx="3221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B417A-EBA6-DAE7-65FF-EAA705899E05}"/>
              </a:ext>
            </a:extLst>
          </p:cNvPr>
          <p:cNvSpPr txBox="1"/>
          <p:nvPr/>
        </p:nvSpPr>
        <p:spPr>
          <a:xfrm>
            <a:off x="1614461" y="717117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0C897-53AD-29D3-A8A4-1CFF0BCEFAF2}"/>
              </a:ext>
            </a:extLst>
          </p:cNvPr>
          <p:cNvSpPr txBox="1"/>
          <p:nvPr/>
        </p:nvSpPr>
        <p:spPr>
          <a:xfrm>
            <a:off x="1204411" y="1374988"/>
            <a:ext cx="74214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literature survey, we can conclude that the research gap lies in the lack of discussion on the practical implementation challenges of relay-based identification techniques in real-world systems.</a:t>
            </a:r>
          </a:p>
          <a:p>
            <a:endParaRPr lang="en-US" sz="18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predominantly use simulation studies to enhance model accuracy until they reach a point where further improvements are not achievable.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novel approaches or techniques with real-time systems beyond traditional simulation methods to improve accuracy in relay control system-based identification.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1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A382-5B52-2CB3-7600-E247183389D8}"/>
              </a:ext>
            </a:extLst>
          </p:cNvPr>
          <p:cNvSpPr txBox="1">
            <a:spLocks/>
          </p:cNvSpPr>
          <p:nvPr/>
        </p:nvSpPr>
        <p:spPr>
          <a:xfrm>
            <a:off x="0" y="54476"/>
            <a:ext cx="9144000" cy="517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B382D32-9D49-EA55-8A5D-16A14FFA3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14" y="56176"/>
            <a:ext cx="1032237" cy="103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A8DA8-F73D-6921-FB2B-C065375C5D8B}"/>
              </a:ext>
            </a:extLst>
          </p:cNvPr>
          <p:cNvSpPr txBox="1"/>
          <p:nvPr/>
        </p:nvSpPr>
        <p:spPr>
          <a:xfrm>
            <a:off x="338959" y="4807734"/>
            <a:ext cx="186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60F7-EA19-4FA4-DE59-D5655A6AEDD5}"/>
              </a:ext>
            </a:extLst>
          </p:cNvPr>
          <p:cNvSpPr txBox="1"/>
          <p:nvPr/>
        </p:nvSpPr>
        <p:spPr>
          <a:xfrm>
            <a:off x="3555125" y="4807734"/>
            <a:ext cx="239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EEE, IIT Guwahati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1DC1-E495-9558-A3CB-6349E163BCCC}"/>
              </a:ext>
            </a:extLst>
          </p:cNvPr>
          <p:cNvSpPr txBox="1"/>
          <p:nvPr/>
        </p:nvSpPr>
        <p:spPr>
          <a:xfrm>
            <a:off x="7914290" y="4776731"/>
            <a:ext cx="788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7600" y="54476"/>
            <a:ext cx="16035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142216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450094" y="1324936"/>
            <a:ext cx="2588594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endParaRPr lang="en-US" altLang="en-US" sz="1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hardware system similar to a relay control system with transportation delay is designed.</a:t>
            </a:r>
            <a:endParaRPr lang="en-US" altLang="en-US" sz="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6338901" y="2822783"/>
            <a:ext cx="2525375" cy="1754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autotune identification with machine learning models.</a:t>
            </a: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B91A0-6733-3F6C-9817-1A44A63E03AD}"/>
              </a:ext>
            </a:extLst>
          </p:cNvPr>
          <p:cNvSpPr txBox="1"/>
          <p:nvPr/>
        </p:nvSpPr>
        <p:spPr>
          <a:xfrm>
            <a:off x="3426107" y="1945620"/>
            <a:ext cx="2525375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from the hardware model is used to train the machine learning model.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353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1880</Words>
  <Application>Microsoft Office PowerPoint</Application>
  <PresentationFormat>On-screen Show (16:9)</PresentationFormat>
  <Paragraphs>384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Arial Unicode MS</vt:lpstr>
      <vt:lpstr>Calibri</vt:lpstr>
      <vt:lpstr>Cambria Math</vt:lpstr>
      <vt:lpstr>Times New Roman</vt:lpstr>
      <vt:lpstr>Wingdings</vt:lpstr>
      <vt:lpstr>Simple Light</vt:lpstr>
      <vt:lpstr>1_Retrospect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SARITA RAJ</dc:creator>
  <cp:lastModifiedBy>manish kumar</cp:lastModifiedBy>
  <cp:revision>118</cp:revision>
  <dcterms:modified xsi:type="dcterms:W3CDTF">2024-06-05T04:50:09Z</dcterms:modified>
</cp:coreProperties>
</file>